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89" r:id="rId12"/>
    <p:sldId id="266" r:id="rId13"/>
    <p:sldId id="290" r:id="rId14"/>
    <p:sldId id="292" r:id="rId15"/>
    <p:sldId id="293" r:id="rId16"/>
    <p:sldId id="294" r:id="rId17"/>
    <p:sldId id="267" r:id="rId18"/>
    <p:sldId id="268" r:id="rId19"/>
    <p:sldId id="295" r:id="rId20"/>
    <p:sldId id="269" r:id="rId21"/>
    <p:sldId id="296" r:id="rId22"/>
    <p:sldId id="310" r:id="rId23"/>
    <p:sldId id="297" r:id="rId24"/>
    <p:sldId id="298" r:id="rId25"/>
    <p:sldId id="299" r:id="rId26"/>
    <p:sldId id="300" r:id="rId27"/>
    <p:sldId id="272" r:id="rId28"/>
    <p:sldId id="273" r:id="rId29"/>
    <p:sldId id="301" r:id="rId30"/>
    <p:sldId id="274" r:id="rId31"/>
    <p:sldId id="302" r:id="rId32"/>
    <p:sldId id="275" r:id="rId33"/>
    <p:sldId id="276" r:id="rId34"/>
    <p:sldId id="303" r:id="rId35"/>
    <p:sldId id="304" r:id="rId36"/>
    <p:sldId id="305" r:id="rId37"/>
    <p:sldId id="277" r:id="rId38"/>
    <p:sldId id="278" r:id="rId39"/>
    <p:sldId id="279" r:id="rId40"/>
    <p:sldId id="280" r:id="rId41"/>
    <p:sldId id="281" r:id="rId42"/>
    <p:sldId id="282" r:id="rId43"/>
    <p:sldId id="283" r:id="rId44"/>
    <p:sldId id="284" r:id="rId45"/>
    <p:sldId id="285" r:id="rId46"/>
    <p:sldId id="286" r:id="rId47"/>
    <p:sldId id="306" r:id="rId48"/>
    <p:sldId id="287" r:id="rId49"/>
    <p:sldId id="288" r:id="rId50"/>
    <p:sldId id="307" r:id="rId51"/>
    <p:sldId id="308" r:id="rId52"/>
    <p:sldId id="309"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157"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6FCA64-1704-48AF-A04E-F5F1022EB053}" type="datetimeFigureOut">
              <a:rPr lang="en-US" smtClean="0"/>
              <a:t>5/6/20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E6D8A-49B3-4807-89D1-B4565F040782}" type="slidenum">
              <a:rPr lang="en-US" smtClean="0"/>
              <a:t>‹#›</a:t>
            </a:fld>
            <a:endParaRPr lang="en-US"/>
          </a:p>
        </p:txBody>
      </p:sp>
    </p:spTree>
    <p:extLst>
      <p:ext uri="{BB962C8B-B14F-4D97-AF65-F5344CB8AC3E}">
        <p14:creationId xmlns:p14="http://schemas.microsoft.com/office/powerpoint/2010/main" val="1239770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6FCA64-1704-48AF-A04E-F5F1022EB053}" type="datetimeFigureOut">
              <a:rPr lang="en-US" smtClean="0"/>
              <a:t>5/6/20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E6D8A-49B3-4807-89D1-B4565F040782}" type="slidenum">
              <a:rPr lang="en-US" smtClean="0"/>
              <a:t>‹#›</a:t>
            </a:fld>
            <a:endParaRPr lang="en-US"/>
          </a:p>
        </p:txBody>
      </p:sp>
    </p:spTree>
    <p:extLst>
      <p:ext uri="{BB962C8B-B14F-4D97-AF65-F5344CB8AC3E}">
        <p14:creationId xmlns:p14="http://schemas.microsoft.com/office/powerpoint/2010/main" val="209304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6FCA64-1704-48AF-A04E-F5F1022EB053}" type="datetimeFigureOut">
              <a:rPr lang="en-US" smtClean="0"/>
              <a:t>5/6/20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E6D8A-49B3-4807-89D1-B4565F040782}" type="slidenum">
              <a:rPr lang="en-US" smtClean="0"/>
              <a:t>‹#›</a:t>
            </a:fld>
            <a:endParaRPr lang="en-US"/>
          </a:p>
        </p:txBody>
      </p:sp>
    </p:spTree>
    <p:extLst>
      <p:ext uri="{BB962C8B-B14F-4D97-AF65-F5344CB8AC3E}">
        <p14:creationId xmlns:p14="http://schemas.microsoft.com/office/powerpoint/2010/main" val="527098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6FCA64-1704-48AF-A04E-F5F1022EB053}" type="datetimeFigureOut">
              <a:rPr lang="en-US" smtClean="0"/>
              <a:t>5/6/20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E6D8A-49B3-4807-89D1-B4565F040782}" type="slidenum">
              <a:rPr lang="en-US" smtClean="0"/>
              <a:t>‹#›</a:t>
            </a:fld>
            <a:endParaRPr lang="en-US"/>
          </a:p>
        </p:txBody>
      </p:sp>
    </p:spTree>
    <p:extLst>
      <p:ext uri="{BB962C8B-B14F-4D97-AF65-F5344CB8AC3E}">
        <p14:creationId xmlns:p14="http://schemas.microsoft.com/office/powerpoint/2010/main" val="732404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6FCA64-1704-48AF-A04E-F5F1022EB053}" type="datetimeFigureOut">
              <a:rPr lang="en-US" smtClean="0"/>
              <a:t>5/6/20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E6D8A-49B3-4807-89D1-B4565F040782}" type="slidenum">
              <a:rPr lang="en-US" smtClean="0"/>
              <a:t>‹#›</a:t>
            </a:fld>
            <a:endParaRPr lang="en-US"/>
          </a:p>
        </p:txBody>
      </p:sp>
    </p:spTree>
    <p:extLst>
      <p:ext uri="{BB962C8B-B14F-4D97-AF65-F5344CB8AC3E}">
        <p14:creationId xmlns:p14="http://schemas.microsoft.com/office/powerpoint/2010/main" val="1649451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6FCA64-1704-48AF-A04E-F5F1022EB053}" type="datetimeFigureOut">
              <a:rPr lang="en-US" smtClean="0"/>
              <a:t>5/6/20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E6D8A-49B3-4807-89D1-B4565F040782}" type="slidenum">
              <a:rPr lang="en-US" smtClean="0"/>
              <a:t>‹#›</a:t>
            </a:fld>
            <a:endParaRPr lang="en-US"/>
          </a:p>
        </p:txBody>
      </p:sp>
    </p:spTree>
    <p:extLst>
      <p:ext uri="{BB962C8B-B14F-4D97-AF65-F5344CB8AC3E}">
        <p14:creationId xmlns:p14="http://schemas.microsoft.com/office/powerpoint/2010/main" val="1307607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6FCA64-1704-48AF-A04E-F5F1022EB053}" type="datetimeFigureOut">
              <a:rPr lang="en-US" smtClean="0"/>
              <a:t>5/6/20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3E6D8A-49B3-4807-89D1-B4565F040782}" type="slidenum">
              <a:rPr lang="en-US" smtClean="0"/>
              <a:t>‹#›</a:t>
            </a:fld>
            <a:endParaRPr lang="en-US"/>
          </a:p>
        </p:txBody>
      </p:sp>
    </p:spTree>
    <p:extLst>
      <p:ext uri="{BB962C8B-B14F-4D97-AF65-F5344CB8AC3E}">
        <p14:creationId xmlns:p14="http://schemas.microsoft.com/office/powerpoint/2010/main" val="2706442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6FCA64-1704-48AF-A04E-F5F1022EB053}" type="datetimeFigureOut">
              <a:rPr lang="en-US" smtClean="0"/>
              <a:t>5/6/20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3E6D8A-49B3-4807-89D1-B4565F040782}" type="slidenum">
              <a:rPr lang="en-US" smtClean="0"/>
              <a:t>‹#›</a:t>
            </a:fld>
            <a:endParaRPr lang="en-US"/>
          </a:p>
        </p:txBody>
      </p:sp>
    </p:spTree>
    <p:extLst>
      <p:ext uri="{BB962C8B-B14F-4D97-AF65-F5344CB8AC3E}">
        <p14:creationId xmlns:p14="http://schemas.microsoft.com/office/powerpoint/2010/main" val="1148306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6FCA64-1704-48AF-A04E-F5F1022EB053}" type="datetimeFigureOut">
              <a:rPr lang="en-US" smtClean="0"/>
              <a:t>5/6/20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3E6D8A-49B3-4807-89D1-B4565F040782}" type="slidenum">
              <a:rPr lang="en-US" smtClean="0"/>
              <a:t>‹#›</a:t>
            </a:fld>
            <a:endParaRPr lang="en-US"/>
          </a:p>
        </p:txBody>
      </p:sp>
    </p:spTree>
    <p:extLst>
      <p:ext uri="{BB962C8B-B14F-4D97-AF65-F5344CB8AC3E}">
        <p14:creationId xmlns:p14="http://schemas.microsoft.com/office/powerpoint/2010/main" val="3646431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6FCA64-1704-48AF-A04E-F5F1022EB053}" type="datetimeFigureOut">
              <a:rPr lang="en-US" smtClean="0"/>
              <a:t>5/6/20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E6D8A-49B3-4807-89D1-B4565F040782}" type="slidenum">
              <a:rPr lang="en-US" smtClean="0"/>
              <a:t>‹#›</a:t>
            </a:fld>
            <a:endParaRPr lang="en-US"/>
          </a:p>
        </p:txBody>
      </p:sp>
    </p:spTree>
    <p:extLst>
      <p:ext uri="{BB962C8B-B14F-4D97-AF65-F5344CB8AC3E}">
        <p14:creationId xmlns:p14="http://schemas.microsoft.com/office/powerpoint/2010/main" val="2860006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6FCA64-1704-48AF-A04E-F5F1022EB053}" type="datetimeFigureOut">
              <a:rPr lang="en-US" smtClean="0"/>
              <a:t>5/6/20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E6D8A-49B3-4807-89D1-B4565F040782}" type="slidenum">
              <a:rPr lang="en-US" smtClean="0"/>
              <a:t>‹#›</a:t>
            </a:fld>
            <a:endParaRPr lang="en-US"/>
          </a:p>
        </p:txBody>
      </p:sp>
    </p:spTree>
    <p:extLst>
      <p:ext uri="{BB962C8B-B14F-4D97-AF65-F5344CB8AC3E}">
        <p14:creationId xmlns:p14="http://schemas.microsoft.com/office/powerpoint/2010/main" val="1449820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6FCA64-1704-48AF-A04E-F5F1022EB053}" type="datetimeFigureOut">
              <a:rPr lang="en-US" smtClean="0"/>
              <a:t>5/6/20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3E6D8A-49B3-4807-89D1-B4565F040782}" type="slidenum">
              <a:rPr lang="en-US" smtClean="0"/>
              <a:t>‹#›</a:t>
            </a:fld>
            <a:endParaRPr lang="en-US"/>
          </a:p>
        </p:txBody>
      </p:sp>
    </p:spTree>
    <p:extLst>
      <p:ext uri="{BB962C8B-B14F-4D97-AF65-F5344CB8AC3E}">
        <p14:creationId xmlns:p14="http://schemas.microsoft.com/office/powerpoint/2010/main" val="224894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ifafitness.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6.jpg"/><Relationship Id="rId5" Type="http://schemas.openxmlformats.org/officeDocument/2006/relationships/image" Target="../media/image45.jpeg"/><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g"/></Relationships>
</file>

<file path=ppt/slides/_rels/slide3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1.jpg"/><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3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4.jp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5.jpg"/><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830504"/>
            <a:ext cx="2971800" cy="198889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088" y="2540431"/>
            <a:ext cx="2055912" cy="267759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228600"/>
            <a:ext cx="2028340" cy="264198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7000" y="2514600"/>
            <a:ext cx="2039319" cy="267759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0" y="3163971"/>
            <a:ext cx="2999660" cy="2017629"/>
          </a:xfrm>
          <a:prstGeom prst="rect">
            <a:avLst/>
          </a:prstGeom>
        </p:spPr>
      </p:pic>
      <p:sp>
        <p:nvSpPr>
          <p:cNvPr id="9" name="TextBox 8"/>
          <p:cNvSpPr txBox="1"/>
          <p:nvPr/>
        </p:nvSpPr>
        <p:spPr>
          <a:xfrm>
            <a:off x="0" y="5638800"/>
            <a:ext cx="9144000" cy="646331"/>
          </a:xfrm>
          <a:prstGeom prst="rect">
            <a:avLst/>
          </a:prstGeom>
          <a:noFill/>
        </p:spPr>
        <p:txBody>
          <a:bodyPr wrap="square" rtlCol="0">
            <a:spAutoFit/>
          </a:bodyPr>
          <a:lstStyle/>
          <a:p>
            <a:pPr algn="ctr"/>
            <a:r>
              <a:rPr lang="en-US" sz="3600" dirty="0" smtClean="0">
                <a:latin typeface="Tahoma" panose="020B0604030504040204" pitchFamily="34" charset="0"/>
                <a:ea typeface="Tahoma" panose="020B0604030504040204" pitchFamily="34" charset="0"/>
                <a:cs typeface="Tahoma" panose="020B0604030504040204" pitchFamily="34" charset="0"/>
              </a:rPr>
              <a:t>Fitness Instructor Certification Seminar</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0" y="5283675"/>
            <a:ext cx="9144000" cy="400110"/>
          </a:xfrm>
          <a:prstGeom prst="rect">
            <a:avLst/>
          </a:prstGeom>
          <a:noFill/>
        </p:spPr>
        <p:txBody>
          <a:bodyPr wrap="square" rtlCol="0">
            <a:spAutoFit/>
          </a:bodyPr>
          <a:lstStyle/>
          <a:p>
            <a:pPr algn="ctr"/>
            <a:r>
              <a:rPr lang="en-US" sz="1000" b="1" dirty="0"/>
              <a:t>Version </a:t>
            </a:r>
            <a:r>
              <a:rPr lang="en-US" sz="1000" b="1" dirty="0" smtClean="0"/>
              <a:t>1.1A</a:t>
            </a:r>
            <a:endParaRPr lang="en-US" sz="1000" b="1" dirty="0"/>
          </a:p>
          <a:p>
            <a:pPr algn="ctr"/>
            <a:r>
              <a:rPr lang="en-US" sz="1000" dirty="0"/>
              <a:t>© 1995 - </a:t>
            </a:r>
            <a:r>
              <a:rPr lang="en-US" sz="1000" dirty="0" smtClean="0"/>
              <a:t>2020 </a:t>
            </a:r>
            <a:r>
              <a:rPr lang="en-US" sz="1000" dirty="0"/>
              <a:t>by </a:t>
            </a:r>
            <a:r>
              <a:rPr lang="en-US" sz="1000" b="1" i="1" dirty="0">
                <a:solidFill>
                  <a:srgbClr val="FF0000"/>
                </a:solidFill>
              </a:rPr>
              <a:t>IFA</a:t>
            </a:r>
            <a:r>
              <a:rPr lang="en-US" sz="1000" dirty="0"/>
              <a:t> www.ifafitness.com</a:t>
            </a:r>
            <a:endParaRPr lang="en-US" sz="1000" b="1" dirty="0"/>
          </a:p>
        </p:txBody>
      </p:sp>
    </p:spTree>
    <p:extLst>
      <p:ext uri="{BB962C8B-B14F-4D97-AF65-F5344CB8AC3E}">
        <p14:creationId xmlns:p14="http://schemas.microsoft.com/office/powerpoint/2010/main" val="223095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par>
                                <p:cTn id="14" presetID="21" presetClass="entr" presetSubtype="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par>
                          <p:cTn id="28" fill="hold">
                            <p:stCondLst>
                              <p:cond delay="2500"/>
                            </p:stCondLst>
                            <p:childTnLst>
                              <p:par>
                                <p:cTn id="29" presetID="6" presetClass="entr" presetSubtype="32"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out)">
                                      <p:cBhvr>
                                        <p:cTn id="3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Aerobic Training</a:t>
            </a:r>
            <a:endParaRPr lang="en-US" dirty="0"/>
          </a:p>
        </p:txBody>
      </p:sp>
      <p:sp>
        <p:nvSpPr>
          <p:cNvPr id="3" name="Content Placeholder 2"/>
          <p:cNvSpPr>
            <a:spLocks noGrp="1"/>
          </p:cNvSpPr>
          <p:nvPr>
            <p:ph idx="1"/>
          </p:nvPr>
        </p:nvSpPr>
        <p:spPr/>
        <p:txBody>
          <a:bodyPr/>
          <a:lstStyle/>
          <a:p>
            <a:r>
              <a:rPr lang="en-US" dirty="0" smtClean="0"/>
              <a:t>Benefits</a:t>
            </a:r>
          </a:p>
          <a:p>
            <a:r>
              <a:rPr lang="en-US" dirty="0" smtClean="0"/>
              <a:t>Weekly Requirements and Limitations</a:t>
            </a:r>
          </a:p>
          <a:p>
            <a:r>
              <a:rPr lang="en-US" dirty="0" smtClean="0"/>
              <a:t>Diet Requirements</a:t>
            </a:r>
          </a:p>
          <a:p>
            <a:r>
              <a:rPr lang="en-US" dirty="0" smtClean="0"/>
              <a:t>Types of Aerobic Activities</a:t>
            </a:r>
          </a:p>
          <a:p>
            <a:r>
              <a:rPr lang="en-US" dirty="0" smtClean="0"/>
              <a:t>Pregnancy</a:t>
            </a:r>
            <a:r>
              <a:rPr lang="en-US" b="1" i="1" dirty="0" smtClean="0"/>
              <a:t> </a:t>
            </a: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4205207"/>
            <a:ext cx="3450566" cy="2294626"/>
          </a:xfrm>
          <a:prstGeom prst="rect">
            <a:avLst/>
          </a:prstGeom>
        </p:spPr>
      </p:pic>
      <p:sp>
        <p:nvSpPr>
          <p:cNvPr id="7" name="TextBox 6"/>
          <p:cNvSpPr txBox="1"/>
          <p:nvPr/>
        </p:nvSpPr>
        <p:spPr>
          <a:xfrm>
            <a:off x="5657182" y="6477000"/>
            <a:ext cx="2499402" cy="215444"/>
          </a:xfrm>
          <a:prstGeom prst="rect">
            <a:avLst/>
          </a:prstGeom>
          <a:noFill/>
        </p:spPr>
        <p:txBody>
          <a:bodyPr wrap="none" rtlCol="0">
            <a:spAutoFit/>
          </a:bodyPr>
          <a:lstStyle/>
          <a:p>
            <a:r>
              <a:rPr lang="en-US" sz="800" b="1" dirty="0"/>
              <a:t>Image courtesy of </a:t>
            </a:r>
            <a:r>
              <a:rPr lang="en-US" sz="800" b="1" dirty="0" err="1" smtClean="0"/>
              <a:t>Photostock</a:t>
            </a:r>
            <a:r>
              <a:rPr lang="en-US" sz="800" b="1" dirty="0" smtClean="0"/>
              <a:t> </a:t>
            </a:r>
            <a:r>
              <a:rPr lang="en-US" sz="800" b="1" dirty="0"/>
              <a:t>at </a:t>
            </a:r>
            <a:r>
              <a:rPr lang="en-US" sz="800" b="1" dirty="0" smtClean="0"/>
              <a:t>FreeDigitalPhotos.net</a:t>
            </a:r>
            <a:endParaRPr lang="en-US" sz="800" b="1" dirty="0"/>
          </a:p>
        </p:txBody>
      </p:sp>
    </p:spTree>
    <p:extLst>
      <p:ext uri="{BB962C8B-B14F-4D97-AF65-F5344CB8AC3E}">
        <p14:creationId xmlns:p14="http://schemas.microsoft.com/office/powerpoint/2010/main" val="162780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Aerobic Training</a:t>
            </a:r>
            <a:endParaRPr lang="en-US" dirty="0"/>
          </a:p>
        </p:txBody>
      </p:sp>
      <p:sp>
        <p:nvSpPr>
          <p:cNvPr id="3" name="Content Placeholder 2"/>
          <p:cNvSpPr>
            <a:spLocks noGrp="1"/>
          </p:cNvSpPr>
          <p:nvPr>
            <p:ph idx="1"/>
          </p:nvPr>
        </p:nvSpPr>
        <p:spPr/>
        <p:txBody>
          <a:bodyPr/>
          <a:lstStyle/>
          <a:p>
            <a:r>
              <a:rPr lang="en-US" dirty="0" smtClean="0"/>
              <a:t>Maximum Heart Rate (MHR)</a:t>
            </a:r>
          </a:p>
          <a:p>
            <a:r>
              <a:rPr lang="en-US" dirty="0" smtClean="0"/>
              <a:t>Resting Heart Rate</a:t>
            </a:r>
          </a:p>
          <a:p>
            <a:r>
              <a:rPr lang="en-US" dirty="0" smtClean="0"/>
              <a:t>Target Heart Rate</a:t>
            </a:r>
          </a:p>
          <a:p>
            <a:r>
              <a:rPr lang="en-US" dirty="0" smtClean="0"/>
              <a:t>Heart Rate Reserve</a:t>
            </a:r>
          </a:p>
          <a:p>
            <a:r>
              <a:rPr lang="en-US" dirty="0" smtClean="0"/>
              <a:t>Standard Metabolic </a:t>
            </a:r>
          </a:p>
          <a:p>
            <a:pPr marL="0" indent="0">
              <a:buNone/>
            </a:pPr>
            <a:r>
              <a:rPr lang="en-US" dirty="0"/>
              <a:t> </a:t>
            </a:r>
            <a:r>
              <a:rPr lang="en-US" dirty="0" smtClean="0"/>
              <a:t>   Equivalent (MET)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2735223"/>
            <a:ext cx="3450566" cy="3450566"/>
          </a:xfrm>
          <a:prstGeom prst="rect">
            <a:avLst/>
          </a:prstGeom>
        </p:spPr>
      </p:pic>
      <p:sp>
        <p:nvSpPr>
          <p:cNvPr id="6" name="TextBox 5"/>
          <p:cNvSpPr txBox="1"/>
          <p:nvPr/>
        </p:nvSpPr>
        <p:spPr>
          <a:xfrm>
            <a:off x="5637144" y="6324600"/>
            <a:ext cx="2539478" cy="215444"/>
          </a:xfrm>
          <a:prstGeom prst="rect">
            <a:avLst/>
          </a:prstGeom>
          <a:noFill/>
        </p:spPr>
        <p:txBody>
          <a:bodyPr wrap="none" rtlCol="0">
            <a:spAutoFit/>
          </a:bodyPr>
          <a:lstStyle/>
          <a:p>
            <a:r>
              <a:rPr lang="en-US" sz="800" b="1" dirty="0"/>
              <a:t>Image courtesy of </a:t>
            </a:r>
            <a:r>
              <a:rPr lang="en-US" sz="800" b="1" dirty="0" smtClean="0"/>
              <a:t>Stuart Miles </a:t>
            </a:r>
            <a:r>
              <a:rPr lang="en-US" sz="800" b="1" dirty="0"/>
              <a:t>at </a:t>
            </a:r>
            <a:r>
              <a:rPr lang="en-US" sz="800" b="1" dirty="0" smtClean="0"/>
              <a:t>FreeDigitalPhotos.net</a:t>
            </a:r>
            <a:endParaRPr lang="en-US" sz="800" b="1" dirty="0"/>
          </a:p>
        </p:txBody>
      </p:sp>
    </p:spTree>
    <p:extLst>
      <p:ext uri="{BB962C8B-B14F-4D97-AF65-F5344CB8AC3E}">
        <p14:creationId xmlns:p14="http://schemas.microsoft.com/office/powerpoint/2010/main" val="391244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Heart Rate Chart/Table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219200"/>
            <a:ext cx="4800600" cy="226076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3581400"/>
            <a:ext cx="5105400" cy="3068183"/>
          </a:xfrm>
          <a:prstGeom prst="rect">
            <a:avLst/>
          </a:prstGeom>
        </p:spPr>
      </p:pic>
    </p:spTree>
    <p:extLst>
      <p:ext uri="{BB962C8B-B14F-4D97-AF65-F5344CB8AC3E}">
        <p14:creationId xmlns:p14="http://schemas.microsoft.com/office/powerpoint/2010/main" val="9421917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3526766"/>
            <a:ext cx="2819400" cy="2819400"/>
          </a:xfrm>
          <a:prstGeom prst="rect">
            <a:avLst/>
          </a:prstGeom>
        </p:spPr>
      </p:pic>
      <p:sp>
        <p:nvSpPr>
          <p:cNvPr id="2" name="Title 1"/>
          <p:cNvSpPr>
            <a:spLocks noGrp="1"/>
          </p:cNvSpPr>
          <p:nvPr>
            <p:ph type="title"/>
          </p:nvPr>
        </p:nvSpPr>
        <p:spPr/>
        <p:txBody>
          <a:bodyPr/>
          <a:lstStyle/>
          <a:p>
            <a:r>
              <a:rPr lang="en-US" dirty="0" smtClean="0"/>
              <a:t>Aerobic Training</a:t>
            </a:r>
            <a:endParaRPr lang="en-US" dirty="0"/>
          </a:p>
        </p:txBody>
      </p:sp>
      <p:sp>
        <p:nvSpPr>
          <p:cNvPr id="3" name="Content Placeholder 2"/>
          <p:cNvSpPr>
            <a:spLocks noGrp="1"/>
          </p:cNvSpPr>
          <p:nvPr>
            <p:ph idx="1"/>
          </p:nvPr>
        </p:nvSpPr>
        <p:spPr/>
        <p:txBody>
          <a:bodyPr/>
          <a:lstStyle/>
          <a:p>
            <a:r>
              <a:rPr lang="en-US" dirty="0" smtClean="0"/>
              <a:t>Recovery Heart Rate</a:t>
            </a:r>
          </a:p>
          <a:p>
            <a:r>
              <a:rPr lang="en-US" dirty="0" smtClean="0"/>
              <a:t>Rating of Perceived Exertion (RPE)</a:t>
            </a:r>
          </a:p>
          <a:p>
            <a:r>
              <a:rPr lang="en-US" dirty="0" smtClean="0"/>
              <a:t>Blood Pressure</a:t>
            </a:r>
          </a:p>
          <a:p>
            <a:r>
              <a:rPr lang="en-US" dirty="0" smtClean="0"/>
              <a:t>Proper Attire for Specific Activity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sp>
        <p:nvSpPr>
          <p:cNvPr id="6" name="TextBox 5"/>
          <p:cNvSpPr txBox="1"/>
          <p:nvPr/>
        </p:nvSpPr>
        <p:spPr>
          <a:xfrm>
            <a:off x="5766681" y="6491207"/>
            <a:ext cx="2411238" cy="215444"/>
          </a:xfrm>
          <a:prstGeom prst="rect">
            <a:avLst/>
          </a:prstGeom>
          <a:noFill/>
        </p:spPr>
        <p:txBody>
          <a:bodyPr wrap="none" rtlCol="0">
            <a:spAutoFit/>
          </a:bodyPr>
          <a:lstStyle/>
          <a:p>
            <a:r>
              <a:rPr lang="en-US" sz="800" b="1" dirty="0"/>
              <a:t>Image courtesy of </a:t>
            </a:r>
            <a:r>
              <a:rPr lang="en-US" sz="800" b="1" dirty="0" err="1" smtClean="0"/>
              <a:t>digitalart</a:t>
            </a:r>
            <a:r>
              <a:rPr lang="en-US" sz="800" b="1" dirty="0" smtClean="0"/>
              <a:t> </a:t>
            </a:r>
            <a:r>
              <a:rPr lang="en-US" sz="800" b="1" dirty="0"/>
              <a:t>at </a:t>
            </a:r>
            <a:r>
              <a:rPr lang="en-US" sz="800" b="1" dirty="0" smtClean="0"/>
              <a:t>FreeDigitalPhotos.net</a:t>
            </a:r>
            <a:endParaRPr lang="en-US" sz="800" b="1" dirty="0"/>
          </a:p>
        </p:txBody>
      </p:sp>
    </p:spTree>
    <p:extLst>
      <p:ext uri="{BB962C8B-B14F-4D97-AF65-F5344CB8AC3E}">
        <p14:creationId xmlns:p14="http://schemas.microsoft.com/office/powerpoint/2010/main" val="250043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Aerobic Activities</a:t>
            </a:r>
            <a:endParaRPr lang="en-US" dirty="0"/>
          </a:p>
        </p:txBody>
      </p:sp>
      <p:sp>
        <p:nvSpPr>
          <p:cNvPr id="3" name="Content Placeholder 2"/>
          <p:cNvSpPr>
            <a:spLocks noGrp="1"/>
          </p:cNvSpPr>
          <p:nvPr>
            <p:ph idx="1"/>
          </p:nvPr>
        </p:nvSpPr>
        <p:spPr>
          <a:xfrm>
            <a:off x="609600" y="1600200"/>
            <a:ext cx="8229600" cy="4525963"/>
          </a:xfrm>
        </p:spPr>
        <p:txBody>
          <a:bodyPr/>
          <a:lstStyle/>
          <a:p>
            <a:r>
              <a:rPr lang="en-US" b="1" dirty="0" smtClean="0"/>
              <a:t>Running</a:t>
            </a:r>
          </a:p>
          <a:p>
            <a:pPr lvl="1">
              <a:buFont typeface="Arial" panose="020B0604020202020204" pitchFamily="34" charset="0"/>
              <a:buChar char="•"/>
            </a:pPr>
            <a:r>
              <a:rPr lang="en-US" dirty="0" smtClean="0"/>
              <a:t>Use </a:t>
            </a:r>
            <a:r>
              <a:rPr lang="en-US" dirty="0"/>
              <a:t>a good running shoe. </a:t>
            </a:r>
            <a:endParaRPr lang="en-US" dirty="0" smtClean="0"/>
          </a:p>
          <a:p>
            <a:pPr lvl="1">
              <a:buFont typeface="Arial" panose="020B0604020202020204" pitchFamily="34" charset="0"/>
              <a:buChar char="•"/>
            </a:pPr>
            <a:r>
              <a:rPr lang="en-US" dirty="0" smtClean="0"/>
              <a:t>Land </a:t>
            </a:r>
            <a:r>
              <a:rPr lang="en-US" dirty="0"/>
              <a:t>on the heel and rotate to </a:t>
            </a:r>
            <a:endParaRPr lang="en-US" dirty="0" smtClean="0"/>
          </a:p>
          <a:p>
            <a:pPr marL="457200" lvl="1" indent="0">
              <a:buNone/>
            </a:pPr>
            <a:r>
              <a:rPr lang="en-US" dirty="0"/>
              <a:t> </a:t>
            </a:r>
            <a:r>
              <a:rPr lang="en-US" dirty="0" smtClean="0"/>
              <a:t>   the </a:t>
            </a:r>
            <a:r>
              <a:rPr lang="en-US" dirty="0"/>
              <a:t>toe, except when sprinting </a:t>
            </a:r>
            <a:endParaRPr lang="en-US" dirty="0" smtClean="0"/>
          </a:p>
          <a:p>
            <a:pPr marL="457200" lvl="1" indent="0">
              <a:buNone/>
            </a:pPr>
            <a:r>
              <a:rPr lang="en-US" dirty="0"/>
              <a:t> </a:t>
            </a:r>
            <a:r>
              <a:rPr lang="en-US" dirty="0" smtClean="0"/>
              <a:t>   stay </a:t>
            </a:r>
            <a:r>
              <a:rPr lang="en-US" dirty="0"/>
              <a:t>on toes. </a:t>
            </a:r>
            <a:endParaRPr lang="en-US" dirty="0" smtClean="0"/>
          </a:p>
          <a:p>
            <a:pPr lvl="1">
              <a:buFont typeface="Arial" panose="020B0604020202020204" pitchFamily="34" charset="0"/>
              <a:buChar char="•"/>
            </a:pPr>
            <a:r>
              <a:rPr lang="en-US" dirty="0" smtClean="0"/>
              <a:t>Use </a:t>
            </a:r>
            <a:r>
              <a:rPr lang="en-US" dirty="0"/>
              <a:t>orthotic inserts if necessary. </a:t>
            </a:r>
            <a:endParaRPr lang="en-US" dirty="0" smtClean="0"/>
          </a:p>
          <a:p>
            <a:pPr lvl="1">
              <a:buFont typeface="Arial" panose="020B0604020202020204" pitchFamily="34" charset="0"/>
              <a:buChar char="•"/>
            </a:pPr>
            <a:r>
              <a:rPr lang="en-US" dirty="0" smtClean="0"/>
              <a:t>Restrict </a:t>
            </a:r>
            <a:r>
              <a:rPr lang="en-US" dirty="0"/>
              <a:t>vertical movement, </a:t>
            </a:r>
            <a:endParaRPr lang="en-US" dirty="0" smtClean="0"/>
          </a:p>
          <a:p>
            <a:pPr marL="457200" lvl="1" indent="0">
              <a:buNone/>
            </a:pPr>
            <a:r>
              <a:rPr lang="en-US" dirty="0"/>
              <a:t> </a:t>
            </a:r>
            <a:r>
              <a:rPr lang="en-US" dirty="0" smtClean="0"/>
              <a:t>   don't </a:t>
            </a:r>
            <a:r>
              <a:rPr lang="en-US" dirty="0"/>
              <a:t>slam down, and glide. </a:t>
            </a:r>
          </a:p>
          <a:p>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1828800"/>
            <a:ext cx="2527540" cy="3450566"/>
          </a:xfrm>
          <a:prstGeom prst="rect">
            <a:avLst/>
          </a:prstGeom>
        </p:spPr>
      </p:pic>
      <p:sp>
        <p:nvSpPr>
          <p:cNvPr id="7" name="TextBox 6"/>
          <p:cNvSpPr txBox="1"/>
          <p:nvPr/>
        </p:nvSpPr>
        <p:spPr>
          <a:xfrm>
            <a:off x="6238424" y="5257800"/>
            <a:ext cx="2547492" cy="215444"/>
          </a:xfrm>
          <a:prstGeom prst="rect">
            <a:avLst/>
          </a:prstGeom>
          <a:noFill/>
        </p:spPr>
        <p:txBody>
          <a:bodyPr wrap="none" rtlCol="0">
            <a:spAutoFit/>
          </a:bodyPr>
          <a:lstStyle/>
          <a:p>
            <a:r>
              <a:rPr lang="en-US" sz="800" b="1" dirty="0"/>
              <a:t>Image courtesy of </a:t>
            </a:r>
            <a:r>
              <a:rPr lang="en-US" sz="800" b="1" dirty="0" err="1" smtClean="0"/>
              <a:t>stockimages</a:t>
            </a:r>
            <a:r>
              <a:rPr lang="en-US" sz="800" b="1" dirty="0" smtClean="0"/>
              <a:t> </a:t>
            </a:r>
            <a:r>
              <a:rPr lang="en-US" sz="800" b="1" dirty="0"/>
              <a:t>at </a:t>
            </a:r>
            <a:r>
              <a:rPr lang="en-US" sz="800" b="1" dirty="0" smtClean="0"/>
              <a:t>FreeDigitalPhotos.net</a:t>
            </a:r>
            <a:endParaRPr lang="en-US" sz="800" b="1" dirty="0"/>
          </a:p>
        </p:txBody>
      </p:sp>
    </p:spTree>
    <p:extLst>
      <p:ext uri="{BB962C8B-B14F-4D97-AF65-F5344CB8AC3E}">
        <p14:creationId xmlns:p14="http://schemas.microsoft.com/office/powerpoint/2010/main" val="382637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3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p:cTn id="9" dur="1000" fill="hold"/>
                                        <p:tgtEl>
                                          <p:spTgt spid="6"/>
                                        </p:tgtEl>
                                        <p:attrNameLst>
                                          <p:attrName>ppt_w</p:attrName>
                                        </p:attrNameLst>
                                      </p:cBhvr>
                                      <p:tavLst>
                                        <p:tav tm="0">
                                          <p:val>
                                            <p:fltVal val="0"/>
                                          </p:val>
                                        </p:tav>
                                        <p:tav tm="100000">
                                          <p:val>
                                            <p:strVal val="#ppt_w"/>
                                          </p:val>
                                        </p:tav>
                                      </p:tavLst>
                                    </p:anim>
                                    <p:anim calcmode="lin" valueType="num">
                                      <p:cBhvr>
                                        <p:cTn id="10" dur="1000" fill="hold"/>
                                        <p:tgtEl>
                                          <p:spTgt spid="6"/>
                                        </p:tgtEl>
                                        <p:attrNameLst>
                                          <p:attrName>ppt_h</p:attrName>
                                        </p:attrNameLst>
                                      </p:cBhvr>
                                      <p:tavLst>
                                        <p:tav tm="0">
                                          <p:val>
                                            <p:fltVal val="0"/>
                                          </p:val>
                                        </p:tav>
                                        <p:tav tm="100000">
                                          <p:val>
                                            <p:strVal val="#ppt_h"/>
                                          </p:val>
                                        </p:tav>
                                      </p:tavLst>
                                    </p:anim>
                                    <p:anim calcmode="lin" valueType="num">
                                      <p:cBhvr>
                                        <p:cTn id="11" dur="1000" fill="hold"/>
                                        <p:tgtEl>
                                          <p:spTgt spid="6"/>
                                        </p:tgtEl>
                                        <p:attrNameLst>
                                          <p:attrName>style.rotation</p:attrName>
                                        </p:attrNameLst>
                                      </p:cBhvr>
                                      <p:tavLst>
                                        <p:tav tm="0">
                                          <p:val>
                                            <p:fltVal val="90"/>
                                          </p:val>
                                        </p:tav>
                                        <p:tav tm="100000">
                                          <p:val>
                                            <p:fltVal val="0"/>
                                          </p:val>
                                        </p:tav>
                                      </p:tavLst>
                                    </p:anim>
                                    <p:animEffect transition="in" filter="fade">
                                      <p:cBhvr>
                                        <p:cTn id="12" dur="1000"/>
                                        <p:tgtEl>
                                          <p:spTgt spid="6"/>
                                        </p:tgtEl>
                                      </p:cBhvr>
                                    </p:animEffect>
                                  </p:childTnLst>
                                </p:cTn>
                              </p:par>
                              <p:par>
                                <p:cTn id="13" presetID="3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500"/>
                                        <p:tgtEl>
                                          <p:spTgt spid="3">
                                            <p:txEl>
                                              <p:pRg st="6" end="6"/>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Aerobic Activities</a:t>
            </a:r>
            <a:endParaRPr lang="en-US" dirty="0"/>
          </a:p>
        </p:txBody>
      </p:sp>
      <p:sp>
        <p:nvSpPr>
          <p:cNvPr id="3" name="Content Placeholder 2"/>
          <p:cNvSpPr>
            <a:spLocks noGrp="1"/>
          </p:cNvSpPr>
          <p:nvPr>
            <p:ph idx="1"/>
          </p:nvPr>
        </p:nvSpPr>
        <p:spPr>
          <a:xfrm>
            <a:off x="381000" y="1600200"/>
            <a:ext cx="8229600" cy="4525963"/>
          </a:xfrm>
        </p:spPr>
        <p:txBody>
          <a:bodyPr>
            <a:normAutofit/>
          </a:bodyPr>
          <a:lstStyle/>
          <a:p>
            <a:r>
              <a:rPr lang="en-US" b="1" dirty="0" smtClean="0"/>
              <a:t>Stair Master</a:t>
            </a:r>
          </a:p>
          <a:p>
            <a:pPr lvl="1">
              <a:buFont typeface="Arial" panose="020B0604020202020204" pitchFamily="34" charset="0"/>
              <a:buChar char="•"/>
            </a:pPr>
            <a:r>
              <a:rPr lang="en-US" dirty="0"/>
              <a:t>Use the handrails for balance </a:t>
            </a:r>
            <a:endParaRPr lang="en-US" dirty="0" smtClean="0"/>
          </a:p>
          <a:p>
            <a:pPr marL="457200" lvl="1" indent="0">
              <a:buNone/>
            </a:pPr>
            <a:r>
              <a:rPr lang="en-US" dirty="0"/>
              <a:t> </a:t>
            </a:r>
            <a:r>
              <a:rPr lang="en-US" dirty="0" smtClean="0"/>
              <a:t>   only</a:t>
            </a:r>
            <a:r>
              <a:rPr lang="en-US" dirty="0"/>
              <a:t>, not for support. </a:t>
            </a:r>
            <a:endParaRPr lang="en-US" dirty="0" smtClean="0"/>
          </a:p>
          <a:p>
            <a:pPr lvl="1">
              <a:buFont typeface="Arial" panose="020B0604020202020204" pitchFamily="34" charset="0"/>
              <a:buChar char="•"/>
            </a:pPr>
            <a:r>
              <a:rPr lang="en-US" dirty="0"/>
              <a:t>Keep back and head straight up </a:t>
            </a:r>
            <a:endParaRPr lang="en-US" dirty="0" smtClean="0"/>
          </a:p>
          <a:p>
            <a:pPr marL="457200" lvl="1" indent="0">
              <a:buNone/>
            </a:pPr>
            <a:r>
              <a:rPr lang="en-US" dirty="0"/>
              <a:t> </a:t>
            </a:r>
            <a:r>
              <a:rPr lang="en-US" dirty="0" smtClean="0"/>
              <a:t>   in </a:t>
            </a:r>
            <a:r>
              <a:rPr lang="en-US" dirty="0"/>
              <a:t>vertical alignment. </a:t>
            </a:r>
            <a:endParaRPr lang="en-US" dirty="0" smtClean="0"/>
          </a:p>
          <a:p>
            <a:pPr lvl="1">
              <a:buFont typeface="Arial" panose="020B0604020202020204" pitchFamily="34" charset="0"/>
              <a:buChar char="•"/>
            </a:pPr>
            <a:r>
              <a:rPr lang="en-US" dirty="0"/>
              <a:t>Using 8 to 10 inch step strokes </a:t>
            </a:r>
            <a:endParaRPr lang="en-US" dirty="0" smtClean="0"/>
          </a:p>
          <a:p>
            <a:pPr marL="457200" lvl="1" indent="0">
              <a:buNone/>
            </a:pPr>
            <a:r>
              <a:rPr lang="en-US" dirty="0"/>
              <a:t> </a:t>
            </a:r>
            <a:r>
              <a:rPr lang="en-US" dirty="0" smtClean="0"/>
              <a:t>   uses </a:t>
            </a:r>
            <a:r>
              <a:rPr lang="en-US" dirty="0"/>
              <a:t>15% more energy.</a:t>
            </a: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600200"/>
            <a:ext cx="2799736" cy="3886200"/>
          </a:xfrm>
          <a:prstGeom prst="rect">
            <a:avLst/>
          </a:prstGeom>
        </p:spPr>
      </p:pic>
    </p:spTree>
    <p:extLst>
      <p:ext uri="{BB962C8B-B14F-4D97-AF65-F5344CB8AC3E}">
        <p14:creationId xmlns:p14="http://schemas.microsoft.com/office/powerpoint/2010/main" val="17197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additive="base">
                                        <p:cTn id="9" dur="500" fill="hold"/>
                                        <p:tgtEl>
                                          <p:spTgt spid="6"/>
                                        </p:tgtEl>
                                        <p:attrNameLst>
                                          <p:attrName>ppt_x</p:attrName>
                                        </p:attrNameLst>
                                      </p:cBhvr>
                                      <p:tavLst>
                                        <p:tav tm="0">
                                          <p:val>
                                            <p:strVal val="#ppt_x"/>
                                          </p:val>
                                        </p:tav>
                                        <p:tav tm="100000">
                                          <p:val>
                                            <p:strVal val="#ppt_x"/>
                                          </p:val>
                                        </p:tav>
                                      </p:tavLst>
                                    </p:anim>
                                    <p:anim calcmode="lin" valueType="num">
                                      <p:cBhvr additive="base">
                                        <p:cTn id="1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Aerobic Activities</a:t>
            </a:r>
            <a:endParaRPr lang="en-US" dirty="0"/>
          </a:p>
        </p:txBody>
      </p:sp>
      <p:sp>
        <p:nvSpPr>
          <p:cNvPr id="3" name="Content Placeholder 2"/>
          <p:cNvSpPr>
            <a:spLocks noGrp="1"/>
          </p:cNvSpPr>
          <p:nvPr>
            <p:ph idx="1"/>
          </p:nvPr>
        </p:nvSpPr>
        <p:spPr>
          <a:xfrm>
            <a:off x="381000" y="1600200"/>
            <a:ext cx="8229600" cy="4525963"/>
          </a:xfrm>
        </p:spPr>
        <p:txBody>
          <a:bodyPr>
            <a:normAutofit/>
          </a:bodyPr>
          <a:lstStyle/>
          <a:p>
            <a:r>
              <a:rPr lang="en-US" b="1" dirty="0" smtClean="0"/>
              <a:t>Stationary Bicycle</a:t>
            </a:r>
          </a:p>
          <a:p>
            <a:pPr lvl="1">
              <a:buFont typeface="Arial" panose="020B0604020202020204" pitchFamily="34" charset="0"/>
              <a:buChar char="•"/>
            </a:pPr>
            <a:r>
              <a:rPr lang="en-US" dirty="0"/>
              <a:t>Restrict side flex movement</a:t>
            </a:r>
            <a:r>
              <a:rPr lang="en-US" dirty="0" smtClean="0"/>
              <a:t>. </a:t>
            </a:r>
          </a:p>
          <a:p>
            <a:pPr lvl="1">
              <a:buFont typeface="Arial" panose="020B0604020202020204" pitchFamily="34" charset="0"/>
              <a:buChar char="•"/>
            </a:pPr>
            <a:r>
              <a:rPr lang="en-US" dirty="0"/>
              <a:t>Assume upper body slightly </a:t>
            </a:r>
            <a:endParaRPr lang="en-US" dirty="0" smtClean="0"/>
          </a:p>
          <a:p>
            <a:pPr marL="457200" lvl="1" indent="0">
              <a:buNone/>
            </a:pPr>
            <a:r>
              <a:rPr lang="en-US" dirty="0"/>
              <a:t> </a:t>
            </a:r>
            <a:r>
              <a:rPr lang="en-US" dirty="0" smtClean="0"/>
              <a:t>   forward </a:t>
            </a:r>
            <a:r>
              <a:rPr lang="en-US" dirty="0"/>
              <a:t>with head upright</a:t>
            </a:r>
            <a:r>
              <a:rPr lang="en-US" dirty="0" smtClean="0"/>
              <a:t>. </a:t>
            </a:r>
          </a:p>
          <a:p>
            <a:pPr lvl="1">
              <a:buFont typeface="Arial" panose="020B0604020202020204" pitchFamily="34" charset="0"/>
              <a:buChar char="•"/>
            </a:pPr>
            <a:r>
              <a:rPr lang="en-US" dirty="0"/>
              <a:t>Adjust seat for near full </a:t>
            </a:r>
            <a:endParaRPr lang="en-US" dirty="0" smtClean="0"/>
          </a:p>
          <a:p>
            <a:pPr marL="457200" lvl="1" indent="0">
              <a:buNone/>
            </a:pPr>
            <a:r>
              <a:rPr lang="en-US" dirty="0"/>
              <a:t> </a:t>
            </a:r>
            <a:r>
              <a:rPr lang="en-US" dirty="0" smtClean="0"/>
              <a:t>   leg </a:t>
            </a:r>
            <a:r>
              <a:rPr lang="en-US" dirty="0"/>
              <a:t>extension</a:t>
            </a:r>
            <a:r>
              <a:rPr lang="en-US" dirty="0" smtClean="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2133600"/>
            <a:ext cx="2294626" cy="3450566"/>
          </a:xfrm>
          <a:prstGeom prst="rect">
            <a:avLst/>
          </a:prstGeom>
        </p:spPr>
      </p:pic>
      <p:sp>
        <p:nvSpPr>
          <p:cNvPr id="7" name="TextBox 6"/>
          <p:cNvSpPr txBox="1"/>
          <p:nvPr/>
        </p:nvSpPr>
        <p:spPr>
          <a:xfrm>
            <a:off x="6045767" y="5562600"/>
            <a:ext cx="2547492" cy="215444"/>
          </a:xfrm>
          <a:prstGeom prst="rect">
            <a:avLst/>
          </a:prstGeom>
          <a:noFill/>
        </p:spPr>
        <p:txBody>
          <a:bodyPr wrap="none" rtlCol="0">
            <a:spAutoFit/>
          </a:bodyPr>
          <a:lstStyle/>
          <a:p>
            <a:r>
              <a:rPr lang="en-US" sz="800" b="1" dirty="0"/>
              <a:t>Image courtesy of </a:t>
            </a:r>
            <a:r>
              <a:rPr lang="en-US" sz="800" b="1" dirty="0" err="1" smtClean="0"/>
              <a:t>stockimages</a:t>
            </a:r>
            <a:r>
              <a:rPr lang="en-US" sz="800" b="1" dirty="0" smtClean="0"/>
              <a:t> </a:t>
            </a:r>
            <a:r>
              <a:rPr lang="en-US" sz="800" b="1" dirty="0"/>
              <a:t>at </a:t>
            </a:r>
            <a:r>
              <a:rPr lang="en-US" sz="800" b="1" dirty="0" smtClean="0"/>
              <a:t>FreeDigitalPhotos.net</a:t>
            </a:r>
            <a:endParaRPr lang="en-US" sz="800" b="1" dirty="0"/>
          </a:p>
        </p:txBody>
      </p:sp>
    </p:spTree>
    <p:extLst>
      <p:ext uri="{BB962C8B-B14F-4D97-AF65-F5344CB8AC3E}">
        <p14:creationId xmlns:p14="http://schemas.microsoft.com/office/powerpoint/2010/main" val="109017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Aerobics</a:t>
            </a:r>
            <a:endParaRPr lang="en-US" dirty="0"/>
          </a:p>
        </p:txBody>
      </p:sp>
      <p:sp>
        <p:nvSpPr>
          <p:cNvPr id="3" name="Content Placeholder 2"/>
          <p:cNvSpPr>
            <a:spLocks noGrp="1"/>
          </p:cNvSpPr>
          <p:nvPr>
            <p:ph idx="1"/>
          </p:nvPr>
        </p:nvSpPr>
        <p:spPr/>
        <p:txBody>
          <a:bodyPr/>
          <a:lstStyle/>
          <a:p>
            <a:r>
              <a:rPr lang="en-US" dirty="0" smtClean="0"/>
              <a:t>Class Preparation</a:t>
            </a:r>
          </a:p>
          <a:p>
            <a:r>
              <a:rPr lang="en-US" dirty="0" smtClean="0"/>
              <a:t>Intensity and Complexity</a:t>
            </a:r>
          </a:p>
          <a:p>
            <a:r>
              <a:rPr lang="en-US" dirty="0" smtClean="0"/>
              <a:t>Components of an </a:t>
            </a:r>
          </a:p>
          <a:p>
            <a:pPr marL="0" indent="0">
              <a:buNone/>
            </a:pPr>
            <a:r>
              <a:rPr lang="en-US" dirty="0"/>
              <a:t> </a:t>
            </a:r>
            <a:r>
              <a:rPr lang="en-US" dirty="0" smtClean="0"/>
              <a:t>   Aerobics Class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981200"/>
            <a:ext cx="2932981" cy="2743200"/>
          </a:xfrm>
          <a:prstGeom prst="rect">
            <a:avLst/>
          </a:prstGeom>
        </p:spPr>
      </p:pic>
    </p:spTree>
    <p:extLst>
      <p:ext uri="{BB962C8B-B14F-4D97-AF65-F5344CB8AC3E}">
        <p14:creationId xmlns:p14="http://schemas.microsoft.com/office/powerpoint/2010/main" val="270539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Classes</a:t>
            </a:r>
            <a:endParaRPr lang="en-US" dirty="0"/>
          </a:p>
        </p:txBody>
      </p:sp>
      <p:sp>
        <p:nvSpPr>
          <p:cNvPr id="3" name="Content Placeholder 2"/>
          <p:cNvSpPr>
            <a:spLocks noGrp="1"/>
          </p:cNvSpPr>
          <p:nvPr>
            <p:ph idx="1"/>
          </p:nvPr>
        </p:nvSpPr>
        <p:spPr>
          <a:xfrm>
            <a:off x="2743200" y="1600200"/>
            <a:ext cx="3886200" cy="4525963"/>
          </a:xfrm>
        </p:spPr>
        <p:txBody>
          <a:bodyPr>
            <a:normAutofit fontScale="77500" lnSpcReduction="20000"/>
          </a:bodyPr>
          <a:lstStyle/>
          <a:p>
            <a:r>
              <a:rPr lang="en-US" dirty="0" smtClean="0"/>
              <a:t>High Impact Aerobics</a:t>
            </a:r>
          </a:p>
          <a:p>
            <a:r>
              <a:rPr lang="en-US" dirty="0" smtClean="0"/>
              <a:t>Low Impact Aerobics</a:t>
            </a:r>
          </a:p>
          <a:p>
            <a:r>
              <a:rPr lang="en-US" dirty="0" smtClean="0"/>
              <a:t>Mid-Tempo Aerobics</a:t>
            </a:r>
          </a:p>
          <a:p>
            <a:r>
              <a:rPr lang="en-US" dirty="0" smtClean="0"/>
              <a:t>Step Aerobics</a:t>
            </a:r>
          </a:p>
          <a:p>
            <a:r>
              <a:rPr lang="en-US" dirty="0" smtClean="0"/>
              <a:t>Super Step Aerobics</a:t>
            </a:r>
          </a:p>
          <a:p>
            <a:r>
              <a:rPr lang="en-US" dirty="0" smtClean="0"/>
              <a:t>Interval</a:t>
            </a:r>
          </a:p>
          <a:p>
            <a:r>
              <a:rPr lang="en-US" dirty="0" smtClean="0"/>
              <a:t>Circuit</a:t>
            </a:r>
          </a:p>
          <a:p>
            <a:r>
              <a:rPr lang="en-US" dirty="0" smtClean="0"/>
              <a:t>Warm-up</a:t>
            </a:r>
          </a:p>
          <a:p>
            <a:r>
              <a:rPr lang="en-US" dirty="0" smtClean="0"/>
              <a:t>Cardio</a:t>
            </a:r>
          </a:p>
          <a:p>
            <a:r>
              <a:rPr lang="en-US" dirty="0" smtClean="0"/>
              <a:t>Post-Cardio</a:t>
            </a:r>
          </a:p>
          <a:p>
            <a:r>
              <a:rPr lang="en-US" dirty="0" smtClean="0"/>
              <a:t>Cool Down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838200"/>
            <a:ext cx="1671234" cy="2280226"/>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381000"/>
            <a:ext cx="1605366" cy="2277182"/>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4600" y="4848013"/>
            <a:ext cx="2438400" cy="1593751"/>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4600" y="2429359"/>
            <a:ext cx="1682969" cy="220980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1392" y="3429000"/>
            <a:ext cx="1543159" cy="2148487"/>
          </a:xfrm>
          <a:prstGeom prst="rect">
            <a:avLst/>
          </a:prstGeom>
        </p:spPr>
      </p:pic>
    </p:spTree>
    <p:extLst>
      <p:ext uri="{BB962C8B-B14F-4D97-AF65-F5344CB8AC3E}">
        <p14:creationId xmlns:p14="http://schemas.microsoft.com/office/powerpoint/2010/main" val="186160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Choreography</a:t>
            </a:r>
            <a:endParaRPr lang="en-US" dirty="0"/>
          </a:p>
        </p:txBody>
      </p:sp>
      <p:sp>
        <p:nvSpPr>
          <p:cNvPr id="3" name="Content Placeholder 2"/>
          <p:cNvSpPr>
            <a:spLocks noGrp="1"/>
          </p:cNvSpPr>
          <p:nvPr>
            <p:ph idx="1"/>
          </p:nvPr>
        </p:nvSpPr>
        <p:spPr>
          <a:xfrm>
            <a:off x="0" y="1143000"/>
            <a:ext cx="9144000" cy="609600"/>
          </a:xfrm>
        </p:spPr>
        <p:txBody>
          <a:bodyPr/>
          <a:lstStyle/>
          <a:p>
            <a:pPr marL="0" indent="0" algn="ctr">
              <a:buNone/>
            </a:pPr>
            <a:r>
              <a:rPr lang="en-US" dirty="0" smtClean="0"/>
              <a:t>32-Count Phrase</a:t>
            </a:r>
          </a:p>
          <a:p>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sp>
        <p:nvSpPr>
          <p:cNvPr id="5" name="Content Placeholder 2"/>
          <p:cNvSpPr txBox="1">
            <a:spLocks/>
          </p:cNvSpPr>
          <p:nvPr/>
        </p:nvSpPr>
        <p:spPr>
          <a:xfrm>
            <a:off x="152400" y="1828800"/>
            <a:ext cx="89916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To build a 32-count combination, choose 4 moves that go together </a:t>
            </a:r>
            <a:endParaRPr lang="en-US" sz="2400" dirty="0" smtClean="0"/>
          </a:p>
          <a:p>
            <a:pPr marL="457200" lvl="1" indent="0">
              <a:buNone/>
            </a:pPr>
            <a:r>
              <a:rPr lang="en-US" sz="2400" dirty="0" smtClean="0"/>
              <a:t>   An </a:t>
            </a:r>
            <a:r>
              <a:rPr lang="en-US" sz="2400" dirty="0"/>
              <a:t>example of 4 moves might be: </a:t>
            </a:r>
          </a:p>
          <a:p>
            <a:pPr marL="914400" lvl="2" indent="0">
              <a:buNone/>
            </a:pPr>
            <a:r>
              <a:rPr lang="en-US" dirty="0"/>
              <a:t>1. Step - touch </a:t>
            </a:r>
          </a:p>
          <a:p>
            <a:pPr marL="914400" lvl="2" indent="0">
              <a:buNone/>
            </a:pPr>
            <a:r>
              <a:rPr lang="en-US" dirty="0"/>
              <a:t>2. Step - hamstring </a:t>
            </a:r>
          </a:p>
          <a:p>
            <a:pPr marL="914400" lvl="2" indent="0">
              <a:buNone/>
            </a:pPr>
            <a:r>
              <a:rPr lang="en-US" dirty="0"/>
              <a:t>3. Grapevine </a:t>
            </a:r>
          </a:p>
          <a:p>
            <a:pPr marL="914400" lvl="2" indent="0">
              <a:buNone/>
            </a:pPr>
            <a:r>
              <a:rPr lang="en-US" dirty="0"/>
              <a:t>4. Jumping jacks</a:t>
            </a:r>
            <a:endParaRPr lang="en-US" dirty="0" smtClean="0"/>
          </a:p>
        </p:txBody>
      </p:sp>
      <p:sp>
        <p:nvSpPr>
          <p:cNvPr id="6" name="TextBox 5"/>
          <p:cNvSpPr txBox="1"/>
          <p:nvPr/>
        </p:nvSpPr>
        <p:spPr>
          <a:xfrm>
            <a:off x="2362200" y="5486400"/>
            <a:ext cx="5869299" cy="830997"/>
          </a:xfrm>
          <a:prstGeom prst="rect">
            <a:avLst/>
          </a:prstGeom>
          <a:noFill/>
        </p:spPr>
        <p:txBody>
          <a:bodyPr wrap="none" rtlCol="0">
            <a:spAutoFit/>
          </a:bodyPr>
          <a:lstStyle/>
          <a:p>
            <a:r>
              <a:rPr lang="en-US" sz="2400" dirty="0"/>
              <a:t>Now that you have 4 moves that go together, </a:t>
            </a:r>
            <a:endParaRPr lang="en-US" sz="2400" dirty="0" smtClean="0"/>
          </a:p>
          <a:p>
            <a:r>
              <a:rPr lang="en-US" sz="2400" dirty="0" smtClean="0"/>
              <a:t>perform </a:t>
            </a:r>
            <a:r>
              <a:rPr lang="en-US" sz="2400" dirty="0"/>
              <a:t>each move for 8 counts.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2590800"/>
            <a:ext cx="1791375" cy="2514600"/>
          </a:xfrm>
          <a:prstGeom prst="rect">
            <a:avLst/>
          </a:prstGeom>
        </p:spPr>
      </p:pic>
    </p:spTree>
    <p:extLst>
      <p:ext uri="{BB962C8B-B14F-4D97-AF65-F5344CB8AC3E}">
        <p14:creationId xmlns:p14="http://schemas.microsoft.com/office/powerpoint/2010/main" val="261764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Foreword</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Please consult your doctor before starting a rigorous exercise program.</a:t>
            </a:r>
          </a:p>
          <a:p>
            <a:r>
              <a:rPr lang="en-US" sz="2000" dirty="0" smtClean="0"/>
              <a:t>Muscle soreness is normal, but pain is NOT. </a:t>
            </a:r>
          </a:p>
          <a:p>
            <a:r>
              <a:rPr lang="en-US" sz="2000" dirty="0" smtClean="0"/>
              <a:t>Working too many times a week is damaging to your muscles.</a:t>
            </a:r>
          </a:p>
          <a:p>
            <a:r>
              <a:rPr lang="en-US" sz="2000" dirty="0" smtClean="0"/>
              <a:t>Nutrition is important for fuel to work and repair.</a:t>
            </a:r>
          </a:p>
          <a:p>
            <a:r>
              <a:rPr lang="en-US" sz="2000" dirty="0" smtClean="0"/>
              <a:t>The material covered in this presentation will allow you to certify as an:</a:t>
            </a:r>
          </a:p>
          <a:p>
            <a:pPr lvl="1">
              <a:buFont typeface="Arial" panose="020B0604020202020204" pitchFamily="34" charset="0"/>
              <a:buChar char="•"/>
            </a:pPr>
            <a:r>
              <a:rPr lang="en-US" sz="1600" dirty="0" smtClean="0"/>
              <a:t>Group Fitness Instructor</a:t>
            </a:r>
          </a:p>
          <a:p>
            <a:pPr lvl="1">
              <a:buFont typeface="Arial" panose="020B0604020202020204" pitchFamily="34" charset="0"/>
              <a:buChar char="•"/>
            </a:pPr>
            <a:r>
              <a:rPr lang="en-US" sz="1600" dirty="0" smtClean="0"/>
              <a:t>Personal Trainer</a:t>
            </a:r>
          </a:p>
          <a:p>
            <a:pPr lvl="1">
              <a:buFont typeface="Arial" panose="020B0604020202020204" pitchFamily="34" charset="0"/>
              <a:buChar char="•"/>
            </a:pPr>
            <a:r>
              <a:rPr lang="en-US" sz="1600" dirty="0" smtClean="0"/>
              <a:t>Sports Nutritionist</a:t>
            </a:r>
          </a:p>
          <a:p>
            <a:pPr lvl="1">
              <a:buFont typeface="Arial" panose="020B0604020202020204" pitchFamily="34" charset="0"/>
              <a:buChar char="•"/>
            </a:pPr>
            <a:r>
              <a:rPr lang="en-US" sz="1600" dirty="0" smtClean="0"/>
              <a:t>Senior Fitness Instructor</a:t>
            </a:r>
          </a:p>
          <a:p>
            <a:pPr lvl="1">
              <a:buFont typeface="Arial" panose="020B0604020202020204" pitchFamily="34" charset="0"/>
              <a:buChar char="•"/>
            </a:pPr>
            <a:r>
              <a:rPr lang="en-US" sz="1600" dirty="0" smtClean="0"/>
              <a:t>Aqua Fitness Instructor</a:t>
            </a:r>
          </a:p>
          <a:p>
            <a:r>
              <a:rPr lang="en-US" sz="2000" dirty="0" smtClean="0"/>
              <a:t>Please use common sense when continuing your exercise program, for any questions or concerns please contact </a:t>
            </a:r>
            <a:r>
              <a:rPr lang="en-US" sz="2400" dirty="0" smtClean="0">
                <a:solidFill>
                  <a:srgbClr val="FF0000"/>
                </a:solidFill>
              </a:rPr>
              <a:t>IFA</a:t>
            </a:r>
            <a:r>
              <a:rPr lang="en-US" sz="2000" dirty="0" smtClean="0"/>
              <a:t> at </a:t>
            </a:r>
          </a:p>
          <a:p>
            <a:pPr marL="0" indent="0">
              <a:buNone/>
            </a:pPr>
            <a:r>
              <a:rPr lang="en-US" sz="2000" dirty="0" smtClean="0"/>
              <a:t>                                    </a:t>
            </a:r>
          </a:p>
          <a:p>
            <a:pPr marL="0" indent="0">
              <a:buNone/>
            </a:pPr>
            <a:r>
              <a:rPr lang="en-US" sz="2000" dirty="0"/>
              <a:t> </a:t>
            </a:r>
            <a:r>
              <a:rPr lang="en-US" sz="2000" dirty="0" smtClean="0"/>
              <a:t>                                   </a:t>
            </a:r>
            <a:r>
              <a:rPr lang="en-US" sz="2000" dirty="0" smtClean="0"/>
              <a:t>407-579-8610</a:t>
            </a:r>
            <a:r>
              <a:rPr lang="en-US" sz="2000" dirty="0" smtClean="0"/>
              <a:t>       </a:t>
            </a:r>
            <a:r>
              <a:rPr lang="en-US" sz="2000" dirty="0" smtClean="0"/>
              <a:t>or       </a:t>
            </a:r>
            <a:r>
              <a:rPr lang="en-US" sz="2000" dirty="0" smtClean="0">
                <a:hlinkClick r:id="rId2"/>
              </a:rPr>
              <a:t>www.ifafitness.com</a:t>
            </a:r>
            <a:endParaRPr lang="en-US" sz="2000" dirty="0" smtClean="0"/>
          </a:p>
          <a:p>
            <a:endParaRPr lang="en-US"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spTree>
    <p:extLst>
      <p:ext uri="{BB962C8B-B14F-4D97-AF65-F5344CB8AC3E}">
        <p14:creationId xmlns:p14="http://schemas.microsoft.com/office/powerpoint/2010/main" val="39436868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3282581"/>
            <a:ext cx="2398143" cy="3450566"/>
          </a:xfrm>
          <a:prstGeom prst="rect">
            <a:avLst/>
          </a:prstGeom>
        </p:spPr>
      </p:pic>
      <p:sp>
        <p:nvSpPr>
          <p:cNvPr id="2" name="Title 1"/>
          <p:cNvSpPr>
            <a:spLocks noGrp="1"/>
          </p:cNvSpPr>
          <p:nvPr>
            <p:ph type="title"/>
          </p:nvPr>
        </p:nvSpPr>
        <p:spPr/>
        <p:txBody>
          <a:bodyPr/>
          <a:lstStyle/>
          <a:p>
            <a:r>
              <a:rPr lang="en-US" dirty="0" smtClean="0"/>
              <a:t>Injury Prevention</a:t>
            </a:r>
            <a:endParaRPr lang="en-US" dirty="0"/>
          </a:p>
        </p:txBody>
      </p:sp>
      <p:sp>
        <p:nvSpPr>
          <p:cNvPr id="3" name="Content Placeholder 2"/>
          <p:cNvSpPr>
            <a:spLocks noGrp="1"/>
          </p:cNvSpPr>
          <p:nvPr>
            <p:ph idx="1"/>
          </p:nvPr>
        </p:nvSpPr>
        <p:spPr/>
        <p:txBody>
          <a:bodyPr/>
          <a:lstStyle/>
          <a:p>
            <a:r>
              <a:rPr lang="en-US" dirty="0" smtClean="0"/>
              <a:t>Watch for fatigue</a:t>
            </a:r>
          </a:p>
          <a:p>
            <a:r>
              <a:rPr lang="en-US" dirty="0" smtClean="0"/>
              <a:t>Watch for falls or injury</a:t>
            </a:r>
          </a:p>
          <a:p>
            <a:r>
              <a:rPr lang="en-US" dirty="0" smtClean="0"/>
              <a:t>Watch for cardiovascular </a:t>
            </a:r>
            <a:r>
              <a:rPr lang="en-US" dirty="0"/>
              <a:t>or respiratory </a:t>
            </a:r>
            <a:r>
              <a:rPr lang="en-US" dirty="0" smtClean="0"/>
              <a:t>difficulty</a:t>
            </a:r>
          </a:p>
          <a:p>
            <a:r>
              <a:rPr lang="en-US" dirty="0"/>
              <a:t>Sprains are treated with Rest, Ice, Compression and Elevation (RICE</a:t>
            </a:r>
            <a:r>
              <a:rPr lang="en-US" dirty="0" smtClean="0"/>
              <a:t>)</a:t>
            </a:r>
          </a:p>
          <a:p>
            <a:r>
              <a:rPr lang="en-US" dirty="0" smtClean="0"/>
              <a:t>Shin Splints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sp>
        <p:nvSpPr>
          <p:cNvPr id="7" name="TextBox 6"/>
          <p:cNvSpPr txBox="1"/>
          <p:nvPr/>
        </p:nvSpPr>
        <p:spPr>
          <a:xfrm>
            <a:off x="6307441" y="6477000"/>
            <a:ext cx="2339102" cy="215444"/>
          </a:xfrm>
          <a:prstGeom prst="rect">
            <a:avLst/>
          </a:prstGeom>
          <a:noFill/>
        </p:spPr>
        <p:txBody>
          <a:bodyPr wrap="none" rtlCol="0">
            <a:spAutoFit/>
          </a:bodyPr>
          <a:lstStyle/>
          <a:p>
            <a:r>
              <a:rPr lang="en-US" sz="800" b="1" dirty="0"/>
              <a:t>Image courtesy of </a:t>
            </a:r>
            <a:r>
              <a:rPr lang="en-US" sz="800" b="1" dirty="0" smtClean="0"/>
              <a:t>artur84 </a:t>
            </a:r>
            <a:r>
              <a:rPr lang="en-US" sz="800" b="1" dirty="0"/>
              <a:t>at </a:t>
            </a:r>
            <a:r>
              <a:rPr lang="en-US" sz="800" b="1" dirty="0" smtClean="0"/>
              <a:t>FreeDigitalPhotos.net</a:t>
            </a:r>
            <a:endParaRPr lang="en-US" sz="800" b="1" dirty="0"/>
          </a:p>
        </p:txBody>
      </p:sp>
    </p:spTree>
    <p:extLst>
      <p:ext uri="{BB962C8B-B14F-4D97-AF65-F5344CB8AC3E}">
        <p14:creationId xmlns:p14="http://schemas.microsoft.com/office/powerpoint/2010/main" val="190715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Aerobics – The Basics</a:t>
            </a:r>
            <a:endParaRPr lang="en-US" dirty="0"/>
          </a:p>
        </p:txBody>
      </p:sp>
      <p:sp>
        <p:nvSpPr>
          <p:cNvPr id="3" name="Content Placeholder 2"/>
          <p:cNvSpPr>
            <a:spLocks noGrp="1"/>
          </p:cNvSpPr>
          <p:nvPr>
            <p:ph idx="1"/>
          </p:nvPr>
        </p:nvSpPr>
        <p:spPr/>
        <p:txBody>
          <a:bodyPr>
            <a:normAutofit/>
          </a:bodyPr>
          <a:lstStyle/>
          <a:p>
            <a:r>
              <a:rPr lang="en-US" sz="2000" dirty="0" smtClean="0"/>
              <a:t>Bring </a:t>
            </a:r>
            <a:r>
              <a:rPr lang="en-US" sz="2000" dirty="0"/>
              <a:t>foot flat up and centered on board to avoid board instability. </a:t>
            </a:r>
            <a:endParaRPr lang="en-US" sz="2000" dirty="0" smtClean="0"/>
          </a:p>
          <a:p>
            <a:r>
              <a:rPr lang="en-US" sz="2000" dirty="0" smtClean="0"/>
              <a:t>Do not </a:t>
            </a:r>
            <a:r>
              <a:rPr lang="en-US" sz="2000" dirty="0"/>
              <a:t>hang heels off the board to avoid straining the Achilles tendon. </a:t>
            </a:r>
            <a:endParaRPr lang="en-US" sz="2000" dirty="0" smtClean="0"/>
          </a:p>
          <a:p>
            <a:r>
              <a:rPr lang="en-US" sz="2000" dirty="0" smtClean="0"/>
              <a:t>Lower </a:t>
            </a:r>
            <a:r>
              <a:rPr lang="en-US" sz="2000" dirty="0"/>
              <a:t>toes to the floor first then heel when coming off board to absorb </a:t>
            </a:r>
            <a:r>
              <a:rPr lang="en-US" sz="2000" dirty="0" smtClean="0"/>
              <a:t>shock.</a:t>
            </a:r>
          </a:p>
          <a:p>
            <a:r>
              <a:rPr lang="en-US" sz="2000" dirty="0" smtClean="0"/>
              <a:t>Keep </a:t>
            </a:r>
            <a:r>
              <a:rPr lang="en-US" sz="2000" dirty="0"/>
              <a:t>within 12 inches of board when coming to </a:t>
            </a:r>
            <a:endParaRPr lang="en-US" sz="2000" dirty="0" smtClean="0"/>
          </a:p>
          <a:p>
            <a:pPr marL="0" indent="0">
              <a:buNone/>
            </a:pPr>
            <a:r>
              <a:rPr lang="en-US" sz="2000" dirty="0" smtClean="0"/>
              <a:t>      floor</a:t>
            </a:r>
            <a:r>
              <a:rPr lang="en-US" sz="2000" dirty="0"/>
              <a:t>, except during lunges. </a:t>
            </a:r>
            <a:endParaRPr lang="en-US" sz="2000" dirty="0" smtClean="0"/>
          </a:p>
          <a:p>
            <a:r>
              <a:rPr lang="en-US" sz="2000" dirty="0" smtClean="0"/>
              <a:t>Keep </a:t>
            </a:r>
            <a:r>
              <a:rPr lang="en-US" sz="2000" dirty="0"/>
              <a:t>heel off the floor when doing lunges, keep </a:t>
            </a:r>
            <a:endParaRPr lang="en-US" sz="2000" dirty="0" smtClean="0"/>
          </a:p>
          <a:p>
            <a:pPr marL="0" indent="0">
              <a:buNone/>
            </a:pPr>
            <a:r>
              <a:rPr lang="en-US" sz="2000" dirty="0"/>
              <a:t> </a:t>
            </a:r>
            <a:r>
              <a:rPr lang="en-US" sz="2000" dirty="0" smtClean="0"/>
              <a:t>     weight </a:t>
            </a:r>
            <a:r>
              <a:rPr lang="en-US" sz="2000" dirty="0"/>
              <a:t>on the ball of the </a:t>
            </a:r>
            <a:r>
              <a:rPr lang="en-US" sz="2000" dirty="0" smtClean="0"/>
              <a:t>foot.</a:t>
            </a:r>
          </a:p>
          <a:p>
            <a:r>
              <a:rPr lang="en-US" sz="2000" dirty="0" smtClean="0"/>
              <a:t>Power </a:t>
            </a:r>
            <a:r>
              <a:rPr lang="en-US" sz="2000" dirty="0"/>
              <a:t>up onto to the board only, don't jump </a:t>
            </a:r>
            <a:endParaRPr lang="en-US" sz="2000" dirty="0" smtClean="0"/>
          </a:p>
          <a:p>
            <a:pPr marL="0" indent="0">
              <a:buNone/>
            </a:pPr>
            <a:r>
              <a:rPr lang="en-US" sz="2000" dirty="0"/>
              <a:t> </a:t>
            </a:r>
            <a:r>
              <a:rPr lang="en-US" sz="2000" dirty="0" smtClean="0"/>
              <a:t>     off </a:t>
            </a:r>
            <a:r>
              <a:rPr lang="en-US" sz="2000" dirty="0"/>
              <a:t>board. </a:t>
            </a:r>
            <a:endParaRPr lang="en-US" sz="2000" dirty="0" smtClean="0"/>
          </a:p>
          <a:p>
            <a:pPr marL="0" indent="0">
              <a:buNone/>
            </a:pPr>
            <a:endParaRPr lang="en-US" sz="2000" dirty="0" smtClean="0"/>
          </a:p>
          <a:p>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5929" y="3171403"/>
            <a:ext cx="2212241" cy="2881519"/>
          </a:xfrm>
          <a:prstGeom prst="rect">
            <a:avLst/>
          </a:prstGeom>
        </p:spPr>
      </p:pic>
    </p:spTree>
    <p:extLst>
      <p:ext uri="{BB962C8B-B14F-4D97-AF65-F5344CB8AC3E}">
        <p14:creationId xmlns:p14="http://schemas.microsoft.com/office/powerpoint/2010/main" val="230265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par>
                                <p:cTn id="31" presetID="53" presetClass="entr" presetSubtype="16"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2" dur="500"/>
                                        <p:tgtEl>
                                          <p:spTgt spid="3">
                                            <p:txEl>
                                              <p:pRg st="5" end="5"/>
                                            </p:txEl>
                                          </p:spTgt>
                                        </p:tgtEl>
                                      </p:cBhvr>
                                    </p:animEffect>
                                  </p:childTnLst>
                                </p:cTn>
                              </p:par>
                              <p:par>
                                <p:cTn id="43" presetID="53" presetClass="entr" presetSubtype="16"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p:cTn id="4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 calcmode="lin" valueType="num">
                                      <p:cBhvr>
                                        <p:cTn id="5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4" dur="500"/>
                                        <p:tgtEl>
                                          <p:spTgt spid="3">
                                            <p:txEl>
                                              <p:pRg st="7" end="7"/>
                                            </p:txEl>
                                          </p:spTgt>
                                        </p:tgtEl>
                                      </p:cBhvr>
                                    </p:animEffect>
                                  </p:childTnLst>
                                </p:cTn>
                              </p:par>
                              <p:par>
                                <p:cTn id="55" presetID="53" presetClass="entr" presetSubtype="16" fill="hold" nodeType="with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 calcmode="lin" valueType="num">
                                      <p:cBhvr>
                                        <p:cTn id="5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8"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Aerobics – The Basics</a:t>
            </a:r>
            <a:endParaRPr lang="en-US" dirty="0"/>
          </a:p>
        </p:txBody>
      </p:sp>
      <p:sp>
        <p:nvSpPr>
          <p:cNvPr id="3" name="Content Placeholder 2"/>
          <p:cNvSpPr>
            <a:spLocks noGrp="1"/>
          </p:cNvSpPr>
          <p:nvPr>
            <p:ph idx="1"/>
          </p:nvPr>
        </p:nvSpPr>
        <p:spPr/>
        <p:txBody>
          <a:bodyPr>
            <a:normAutofit/>
          </a:bodyPr>
          <a:lstStyle/>
          <a:p>
            <a:r>
              <a:rPr lang="en-US" sz="2000" dirty="0" smtClean="0"/>
              <a:t>Lean </a:t>
            </a:r>
            <a:r>
              <a:rPr lang="en-US" sz="2000" dirty="0"/>
              <a:t>from the ankles, not the hip. </a:t>
            </a:r>
            <a:endParaRPr lang="en-US" sz="2000" dirty="0" smtClean="0"/>
          </a:p>
          <a:p>
            <a:r>
              <a:rPr lang="en-US" sz="2000" dirty="0" smtClean="0"/>
              <a:t>Keep </a:t>
            </a:r>
            <a:r>
              <a:rPr lang="en-US" sz="2000" dirty="0"/>
              <a:t>abdominals tight to improve muscle </a:t>
            </a:r>
            <a:endParaRPr lang="en-US" sz="2000" dirty="0" smtClean="0"/>
          </a:p>
          <a:p>
            <a:pPr marL="0" indent="0">
              <a:buNone/>
            </a:pPr>
            <a:r>
              <a:rPr lang="en-US" sz="2000" dirty="0"/>
              <a:t> </a:t>
            </a:r>
            <a:r>
              <a:rPr lang="en-US" sz="2000" dirty="0" smtClean="0"/>
              <a:t>      tone </a:t>
            </a:r>
            <a:r>
              <a:rPr lang="en-US" sz="2000" dirty="0"/>
              <a:t>and balance. </a:t>
            </a:r>
            <a:endParaRPr lang="en-US" sz="2000" dirty="0" smtClean="0"/>
          </a:p>
          <a:p>
            <a:r>
              <a:rPr lang="en-US" sz="2000" dirty="0" smtClean="0"/>
              <a:t>Continue </a:t>
            </a:r>
            <a:r>
              <a:rPr lang="en-US" sz="2000" dirty="0"/>
              <a:t>breathing, never hold the breath. </a:t>
            </a:r>
            <a:endParaRPr lang="en-US" sz="2000" dirty="0" smtClean="0"/>
          </a:p>
          <a:p>
            <a:r>
              <a:rPr lang="en-US" sz="2000" dirty="0" smtClean="0"/>
              <a:t>Knees </a:t>
            </a:r>
            <a:r>
              <a:rPr lang="en-US" sz="2000" dirty="0"/>
              <a:t>should be soft not locked to provide </a:t>
            </a:r>
            <a:endParaRPr lang="en-US" sz="2000" dirty="0" smtClean="0"/>
          </a:p>
          <a:p>
            <a:pPr marL="0" indent="0">
              <a:buNone/>
            </a:pPr>
            <a:r>
              <a:rPr lang="en-US" sz="2000" dirty="0"/>
              <a:t> </a:t>
            </a:r>
            <a:r>
              <a:rPr lang="en-US" sz="2000" dirty="0" smtClean="0"/>
              <a:t>     shock </a:t>
            </a:r>
            <a:r>
              <a:rPr lang="en-US" sz="2000" dirty="0"/>
              <a:t>absorption and reduce back strain. </a:t>
            </a:r>
            <a:endParaRPr lang="en-US" sz="2000" dirty="0" smtClean="0"/>
          </a:p>
          <a:p>
            <a:r>
              <a:rPr lang="en-US" sz="2000" dirty="0" smtClean="0"/>
              <a:t>Keep </a:t>
            </a:r>
            <a:r>
              <a:rPr lang="en-US" sz="2000" dirty="0"/>
              <a:t>hands on waist until comfortable with </a:t>
            </a:r>
            <a:endParaRPr lang="en-US" sz="2000" dirty="0" smtClean="0"/>
          </a:p>
          <a:p>
            <a:pPr marL="0" indent="0">
              <a:buNone/>
            </a:pPr>
            <a:r>
              <a:rPr lang="en-US" sz="2000" dirty="0"/>
              <a:t> </a:t>
            </a:r>
            <a:r>
              <a:rPr lang="en-US" sz="2000" dirty="0" smtClean="0"/>
              <a:t>     leg </a:t>
            </a:r>
            <a:r>
              <a:rPr lang="en-US" sz="2000" dirty="0"/>
              <a:t>movements, when learning coordination. </a:t>
            </a:r>
          </a:p>
          <a:p>
            <a:pPr marL="0" indent="0">
              <a:buNone/>
            </a:pPr>
            <a:endParaRPr lang="en-US" sz="2000" dirty="0" smtClean="0"/>
          </a:p>
          <a:p>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2240498"/>
            <a:ext cx="2324465" cy="3404391"/>
          </a:xfrm>
          <a:prstGeom prst="rect">
            <a:avLst/>
          </a:prstGeom>
        </p:spPr>
      </p:pic>
    </p:spTree>
    <p:extLst>
      <p:ext uri="{BB962C8B-B14F-4D97-AF65-F5344CB8AC3E}">
        <p14:creationId xmlns:p14="http://schemas.microsoft.com/office/powerpoint/2010/main" val="137514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
                                            <p:txEl>
                                              <p:pRg st="4" end="4"/>
                                            </p:txEl>
                                          </p:spTgt>
                                        </p:tgtEl>
                                      </p:cBhvr>
                                    </p:animEffect>
                                  </p:childTnLst>
                                </p:cTn>
                              </p:par>
                              <p:par>
                                <p:cTn id="41" presetID="53" presetClass="entr" presetSubtype="16" fill="hold"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5" dur="5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2" dur="500"/>
                                        <p:tgtEl>
                                          <p:spTgt spid="3">
                                            <p:txEl>
                                              <p:pRg st="6" end="6"/>
                                            </p:txEl>
                                          </p:spTgt>
                                        </p:tgtEl>
                                      </p:cBhvr>
                                    </p:animEffect>
                                  </p:childTnLst>
                                </p:cTn>
                              </p:par>
                              <p:par>
                                <p:cTn id="53" presetID="53" presetClass="entr" presetSubtype="16" fill="hold" nodeType="with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4773" y="1470804"/>
            <a:ext cx="3450566" cy="2415396"/>
          </a:xfrm>
          <a:prstGeom prst="rect">
            <a:avLst/>
          </a:prstGeom>
        </p:spPr>
      </p:pic>
      <p:sp>
        <p:nvSpPr>
          <p:cNvPr id="2" name="Title 1"/>
          <p:cNvSpPr>
            <a:spLocks noGrp="1"/>
          </p:cNvSpPr>
          <p:nvPr>
            <p:ph type="title"/>
          </p:nvPr>
        </p:nvSpPr>
        <p:spPr/>
        <p:txBody>
          <a:bodyPr/>
          <a:lstStyle/>
          <a:p>
            <a:r>
              <a:rPr lang="en-US" dirty="0" smtClean="0"/>
              <a:t>Step Aerobics – The Class</a:t>
            </a:r>
            <a:endParaRPr lang="en-US" dirty="0"/>
          </a:p>
        </p:txBody>
      </p:sp>
      <p:sp>
        <p:nvSpPr>
          <p:cNvPr id="3" name="Content Placeholder 2"/>
          <p:cNvSpPr>
            <a:spLocks noGrp="1"/>
          </p:cNvSpPr>
          <p:nvPr>
            <p:ph idx="1"/>
          </p:nvPr>
        </p:nvSpPr>
        <p:spPr/>
        <p:txBody>
          <a:bodyPr>
            <a:normAutofit/>
          </a:bodyPr>
          <a:lstStyle/>
          <a:p>
            <a:r>
              <a:rPr lang="en-US" sz="2800" dirty="0" smtClean="0"/>
              <a:t>Warm-Up</a:t>
            </a:r>
          </a:p>
          <a:p>
            <a:r>
              <a:rPr lang="en-US" sz="2800" dirty="0" smtClean="0"/>
              <a:t>General Technique</a:t>
            </a:r>
          </a:p>
          <a:p>
            <a:r>
              <a:rPr lang="en-US" sz="2800" dirty="0" smtClean="0"/>
              <a:t>Safety</a:t>
            </a:r>
          </a:p>
          <a:p>
            <a:endParaRPr lang="en-US" sz="2800" b="1"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sp>
        <p:nvSpPr>
          <p:cNvPr id="7" name="TextBox 6"/>
          <p:cNvSpPr txBox="1"/>
          <p:nvPr/>
        </p:nvSpPr>
        <p:spPr>
          <a:xfrm>
            <a:off x="5600355" y="3886200"/>
            <a:ext cx="2499402" cy="215444"/>
          </a:xfrm>
          <a:prstGeom prst="rect">
            <a:avLst/>
          </a:prstGeom>
          <a:noFill/>
        </p:spPr>
        <p:txBody>
          <a:bodyPr wrap="none" rtlCol="0">
            <a:spAutoFit/>
          </a:bodyPr>
          <a:lstStyle/>
          <a:p>
            <a:r>
              <a:rPr lang="en-US" sz="800" b="1" dirty="0"/>
              <a:t>Image courtesy of </a:t>
            </a:r>
            <a:r>
              <a:rPr lang="en-US" sz="800" b="1" dirty="0" err="1" smtClean="0"/>
              <a:t>Photostock</a:t>
            </a:r>
            <a:r>
              <a:rPr lang="en-US" sz="800" b="1" dirty="0" smtClean="0"/>
              <a:t> </a:t>
            </a:r>
            <a:r>
              <a:rPr lang="en-US" sz="800" b="1" dirty="0"/>
              <a:t>at </a:t>
            </a:r>
            <a:r>
              <a:rPr lang="en-US" sz="800" b="1" dirty="0" smtClean="0"/>
              <a:t>FreeDigitalPhotos.net</a:t>
            </a:r>
            <a:endParaRPr lang="en-US" sz="800" b="1" dirty="0"/>
          </a:p>
        </p:txBody>
      </p:sp>
      <p:sp>
        <p:nvSpPr>
          <p:cNvPr id="5" name="TextBox 4"/>
          <p:cNvSpPr txBox="1"/>
          <p:nvPr/>
        </p:nvSpPr>
        <p:spPr>
          <a:xfrm>
            <a:off x="2588373" y="4572000"/>
            <a:ext cx="5419048" cy="2031325"/>
          </a:xfrm>
          <a:prstGeom prst="rect">
            <a:avLst/>
          </a:prstGeom>
          <a:noFill/>
        </p:spPr>
        <p:txBody>
          <a:bodyPr wrap="none" rtlCol="0">
            <a:spAutoFit/>
          </a:bodyPr>
          <a:lstStyle/>
          <a:p>
            <a:r>
              <a:rPr lang="en-US" sz="2800" b="1" dirty="0"/>
              <a:t>Discontinue stepping </a:t>
            </a:r>
            <a:r>
              <a:rPr lang="en-US" sz="2800" b="1" dirty="0" smtClean="0"/>
              <a:t>if: </a:t>
            </a:r>
            <a:endParaRPr lang="en-US" sz="2800" dirty="0" smtClean="0"/>
          </a:p>
          <a:p>
            <a:pPr marL="800100" lvl="1" indent="-342900">
              <a:buFont typeface="Arial" panose="020B0604020202020204" pitchFamily="34" charset="0"/>
              <a:buChar char="•"/>
            </a:pPr>
            <a:r>
              <a:rPr lang="en-US" sz="2000" dirty="0" smtClean="0"/>
              <a:t>Legs become fatigued and uncoordinated. </a:t>
            </a:r>
          </a:p>
          <a:p>
            <a:pPr marL="800100" lvl="1" indent="-342900">
              <a:buFont typeface="Arial" panose="020B0604020202020204" pitchFamily="34" charset="0"/>
              <a:buChar char="•"/>
            </a:pPr>
            <a:r>
              <a:rPr lang="en-US" sz="2000" dirty="0" smtClean="0"/>
              <a:t>Any </a:t>
            </a:r>
            <a:r>
              <a:rPr lang="en-US" sz="2000" dirty="0"/>
              <a:t>pain becomes evident. </a:t>
            </a:r>
            <a:endParaRPr lang="en-US" sz="2000" dirty="0" smtClean="0"/>
          </a:p>
          <a:p>
            <a:pPr marL="800100" lvl="1" indent="-342900">
              <a:buFont typeface="Arial" panose="020B0604020202020204" pitchFamily="34" charset="0"/>
              <a:buChar char="•"/>
            </a:pPr>
            <a:r>
              <a:rPr lang="en-US" sz="2000" dirty="0" smtClean="0"/>
              <a:t>Dizziness </a:t>
            </a:r>
            <a:r>
              <a:rPr lang="en-US" sz="2000" dirty="0"/>
              <a:t>occurs. </a:t>
            </a:r>
            <a:endParaRPr lang="en-US" sz="2000" dirty="0" smtClean="0"/>
          </a:p>
          <a:p>
            <a:pPr marL="800100" lvl="1" indent="-342900">
              <a:buFont typeface="Arial" panose="020B0604020202020204" pitchFamily="34" charset="0"/>
              <a:buChar char="•"/>
            </a:pPr>
            <a:r>
              <a:rPr lang="en-US" sz="2000" dirty="0" smtClean="0"/>
              <a:t>Rapid </a:t>
            </a:r>
            <a:r>
              <a:rPr lang="en-US" sz="2000" dirty="0"/>
              <a:t>heart rate</a:t>
            </a:r>
            <a:endParaRPr lang="en-US" dirty="0"/>
          </a:p>
          <a:p>
            <a:endParaRPr lang="en-US" dirty="0"/>
          </a:p>
        </p:txBody>
      </p:sp>
    </p:spTree>
    <p:extLst>
      <p:ext uri="{BB962C8B-B14F-4D97-AF65-F5344CB8AC3E}">
        <p14:creationId xmlns:p14="http://schemas.microsoft.com/office/powerpoint/2010/main" val="15778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1000"/>
                                        <p:tgtEl>
                                          <p:spTgt spid="5">
                                            <p:txEl>
                                              <p:pRg st="1" end="1"/>
                                            </p:txEl>
                                          </p:spTgt>
                                        </p:tgtEl>
                                      </p:cBhvr>
                                    </p:animEffect>
                                    <p:anim calcmode="lin" valueType="num">
                                      <p:cBhvr>
                                        <p:cTn id="2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1000"/>
                                        <p:tgtEl>
                                          <p:spTgt spid="5">
                                            <p:txEl>
                                              <p:pRg st="2" end="2"/>
                                            </p:txEl>
                                          </p:spTgt>
                                        </p:tgtEl>
                                      </p:cBhvr>
                                    </p:animEffect>
                                    <p:anim calcmode="lin" valueType="num">
                                      <p:cBhvr>
                                        <p:cTn id="3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1000"/>
                                        <p:tgtEl>
                                          <p:spTgt spid="5">
                                            <p:txEl>
                                              <p:pRg st="3" end="3"/>
                                            </p:txEl>
                                          </p:spTgt>
                                        </p:tgtEl>
                                      </p:cBhvr>
                                    </p:animEffect>
                                    <p:anim calcmode="lin" valueType="num">
                                      <p:cBhvr>
                                        <p:cTn id="3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Effect transition="in" filter="fade">
                                      <p:cBhvr>
                                        <p:cTn id="44" dur="1000"/>
                                        <p:tgtEl>
                                          <p:spTgt spid="5">
                                            <p:txEl>
                                              <p:pRg st="4" end="4"/>
                                            </p:txEl>
                                          </p:spTgt>
                                        </p:tgtEl>
                                      </p:cBhvr>
                                    </p:animEffect>
                                    <p:anim calcmode="lin" valueType="num">
                                      <p:cBhvr>
                                        <p:cTn id="4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Step Moves</a:t>
            </a:r>
            <a:endParaRPr lang="en-US" dirty="0"/>
          </a:p>
        </p:txBody>
      </p:sp>
      <p:sp>
        <p:nvSpPr>
          <p:cNvPr id="3" name="Content Placeholder 2"/>
          <p:cNvSpPr>
            <a:spLocks noGrp="1"/>
          </p:cNvSpPr>
          <p:nvPr>
            <p:ph idx="1"/>
          </p:nvPr>
        </p:nvSpPr>
        <p:spPr/>
        <p:txBody>
          <a:bodyPr/>
          <a:lstStyle/>
          <a:p>
            <a:r>
              <a:rPr lang="en-US" dirty="0" smtClean="0"/>
              <a:t>Basic Left (Reverse for Basic Right)</a:t>
            </a:r>
          </a:p>
          <a:p>
            <a:r>
              <a:rPr lang="en-US" dirty="0" smtClean="0"/>
              <a:t>V-Step</a:t>
            </a:r>
          </a:p>
          <a:p>
            <a:r>
              <a:rPr lang="en-US" dirty="0" smtClean="0"/>
              <a:t>A-Step</a:t>
            </a:r>
          </a:p>
          <a:p>
            <a:r>
              <a:rPr lang="en-US" dirty="0" smtClean="0"/>
              <a:t>Turn-Step</a:t>
            </a:r>
          </a:p>
          <a:p>
            <a:r>
              <a:rPr lang="en-US" dirty="0" smtClean="0"/>
              <a:t>Z-Step</a:t>
            </a:r>
          </a:p>
          <a:p>
            <a:r>
              <a:rPr lang="en-US" dirty="0" smtClean="0"/>
              <a:t>X-Step</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2514600"/>
            <a:ext cx="2988128" cy="3886200"/>
          </a:xfrm>
          <a:prstGeom prst="rect">
            <a:avLst/>
          </a:prstGeom>
        </p:spPr>
      </p:pic>
    </p:spTree>
    <p:extLst>
      <p:ext uri="{BB962C8B-B14F-4D97-AF65-F5344CB8AC3E}">
        <p14:creationId xmlns:p14="http://schemas.microsoft.com/office/powerpoint/2010/main" val="45842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7"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8"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9" dur="1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2000"/>
                                        <p:tgtEl>
                                          <p:spTgt spid="3">
                                            <p:txEl>
                                              <p:pRg st="3" end="3"/>
                                            </p:txEl>
                                          </p:spTgt>
                                        </p:tgtEl>
                                      </p:cBhvr>
                                    </p:animEffect>
                                    <p:anim calcmode="lin" valueType="num">
                                      <p:cBhvr>
                                        <p:cTn id="25"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6"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down)">
                                      <p:cBhvr>
                                        <p:cTn id="31" dur="580">
                                          <p:stCondLst>
                                            <p:cond delay="0"/>
                                          </p:stCondLst>
                                        </p:cTn>
                                        <p:tgtEl>
                                          <p:spTgt spid="3">
                                            <p:txEl>
                                              <p:pRg st="4" end="4"/>
                                            </p:txEl>
                                          </p:spTgt>
                                        </p:tgtEl>
                                      </p:cBhvr>
                                    </p:animEffect>
                                    <p:anim calcmode="lin" valueType="num">
                                      <p:cBhvr>
                                        <p:cTn id="3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4" end="4"/>
                                            </p:txEl>
                                          </p:spTgt>
                                        </p:tgtEl>
                                      </p:cBhvr>
                                      <p:to x="100000" y="60000"/>
                                    </p:animScale>
                                    <p:animScale>
                                      <p:cBhvr>
                                        <p:cTn id="38" dur="166" decel="50000">
                                          <p:stCondLst>
                                            <p:cond delay="676"/>
                                          </p:stCondLst>
                                        </p:cTn>
                                        <p:tgtEl>
                                          <p:spTgt spid="3">
                                            <p:txEl>
                                              <p:pRg st="4" end="4"/>
                                            </p:txEl>
                                          </p:spTgt>
                                        </p:tgtEl>
                                      </p:cBhvr>
                                      <p:to x="100000" y="100000"/>
                                    </p:animScale>
                                    <p:animScale>
                                      <p:cBhvr>
                                        <p:cTn id="39" dur="26">
                                          <p:stCondLst>
                                            <p:cond delay="1312"/>
                                          </p:stCondLst>
                                        </p:cTn>
                                        <p:tgtEl>
                                          <p:spTgt spid="3">
                                            <p:txEl>
                                              <p:pRg st="4" end="4"/>
                                            </p:txEl>
                                          </p:spTgt>
                                        </p:tgtEl>
                                      </p:cBhvr>
                                      <p:to x="100000" y="80000"/>
                                    </p:animScale>
                                    <p:animScale>
                                      <p:cBhvr>
                                        <p:cTn id="40" dur="166" decel="50000">
                                          <p:stCondLst>
                                            <p:cond delay="1338"/>
                                          </p:stCondLst>
                                        </p:cTn>
                                        <p:tgtEl>
                                          <p:spTgt spid="3">
                                            <p:txEl>
                                              <p:pRg st="4" end="4"/>
                                            </p:txEl>
                                          </p:spTgt>
                                        </p:tgtEl>
                                      </p:cBhvr>
                                      <p:to x="100000" y="100000"/>
                                    </p:animScale>
                                    <p:animScale>
                                      <p:cBhvr>
                                        <p:cTn id="41" dur="26">
                                          <p:stCondLst>
                                            <p:cond delay="1642"/>
                                          </p:stCondLst>
                                        </p:cTn>
                                        <p:tgtEl>
                                          <p:spTgt spid="3">
                                            <p:txEl>
                                              <p:pRg st="4" end="4"/>
                                            </p:txEl>
                                          </p:spTgt>
                                        </p:tgtEl>
                                      </p:cBhvr>
                                      <p:to x="100000" y="90000"/>
                                    </p:animScale>
                                    <p:animScale>
                                      <p:cBhvr>
                                        <p:cTn id="42" dur="166" decel="50000">
                                          <p:stCondLst>
                                            <p:cond delay="1668"/>
                                          </p:stCondLst>
                                        </p:cTn>
                                        <p:tgtEl>
                                          <p:spTgt spid="3">
                                            <p:txEl>
                                              <p:pRg st="4" end="4"/>
                                            </p:txEl>
                                          </p:spTgt>
                                        </p:tgtEl>
                                      </p:cBhvr>
                                      <p:to x="100000" y="100000"/>
                                    </p:animScale>
                                    <p:animScale>
                                      <p:cBhvr>
                                        <p:cTn id="43" dur="26">
                                          <p:stCondLst>
                                            <p:cond delay="1808"/>
                                          </p:stCondLst>
                                        </p:cTn>
                                        <p:tgtEl>
                                          <p:spTgt spid="3">
                                            <p:txEl>
                                              <p:pRg st="4" end="4"/>
                                            </p:txEl>
                                          </p:spTgt>
                                        </p:tgtEl>
                                      </p:cBhvr>
                                      <p:to x="100000" y="95000"/>
                                    </p:animScale>
                                    <p:animScale>
                                      <p:cBhvr>
                                        <p:cTn id="44" dur="166" decel="50000">
                                          <p:stCondLst>
                                            <p:cond delay="1834"/>
                                          </p:stCondLst>
                                        </p:cTn>
                                        <p:tgtEl>
                                          <p:spTgt spid="3">
                                            <p:txEl>
                                              <p:pRg st="4" end="4"/>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circle(in)">
                                      <p:cBhvr>
                                        <p:cTn id="4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1905000"/>
            <a:ext cx="2514600" cy="3781354"/>
          </a:xfrm>
          <a:prstGeom prst="rect">
            <a:avLst/>
          </a:prstGeom>
        </p:spPr>
      </p:pic>
      <p:sp>
        <p:nvSpPr>
          <p:cNvPr id="2" name="Title 1"/>
          <p:cNvSpPr>
            <a:spLocks noGrp="1"/>
          </p:cNvSpPr>
          <p:nvPr>
            <p:ph type="title"/>
          </p:nvPr>
        </p:nvSpPr>
        <p:spPr/>
        <p:txBody>
          <a:bodyPr/>
          <a:lstStyle/>
          <a:p>
            <a:r>
              <a:rPr lang="en-US" dirty="0" smtClean="0"/>
              <a:t>Kickboxing Aerobics – The Class</a:t>
            </a:r>
            <a:endParaRPr lang="en-US" dirty="0"/>
          </a:p>
        </p:txBody>
      </p:sp>
      <p:sp>
        <p:nvSpPr>
          <p:cNvPr id="3" name="Content Placeholder 2"/>
          <p:cNvSpPr>
            <a:spLocks noGrp="1"/>
          </p:cNvSpPr>
          <p:nvPr>
            <p:ph idx="1"/>
          </p:nvPr>
        </p:nvSpPr>
        <p:spPr>
          <a:xfrm>
            <a:off x="838200" y="1600200"/>
            <a:ext cx="8229600" cy="4525963"/>
          </a:xfrm>
        </p:spPr>
        <p:txBody>
          <a:bodyPr>
            <a:normAutofit/>
          </a:bodyPr>
          <a:lstStyle/>
          <a:p>
            <a:r>
              <a:rPr lang="en-US" sz="2800" dirty="0" smtClean="0"/>
              <a:t>Warm-Up</a:t>
            </a:r>
          </a:p>
          <a:p>
            <a:r>
              <a:rPr lang="en-US" sz="2800" dirty="0" smtClean="0"/>
              <a:t>General Technique</a:t>
            </a:r>
          </a:p>
          <a:p>
            <a:r>
              <a:rPr lang="en-US" sz="2800" dirty="0" smtClean="0"/>
              <a:t>Boxer’s Stance Technique</a:t>
            </a:r>
          </a:p>
          <a:p>
            <a:r>
              <a:rPr lang="en-US" sz="2800" dirty="0" smtClean="0"/>
              <a:t>Safety</a:t>
            </a:r>
          </a:p>
          <a:p>
            <a:pPr marL="0" indent="0">
              <a:buNone/>
            </a:pPr>
            <a:r>
              <a:rPr lang="en-US" sz="2800" b="1" dirty="0"/>
              <a:t>Discontinue Kickboxing Aerobics if: </a:t>
            </a:r>
            <a:endParaRPr lang="en-US" sz="2800" dirty="0"/>
          </a:p>
          <a:p>
            <a:pPr lvl="1">
              <a:buFont typeface="Arial" panose="020B0604020202020204" pitchFamily="34" charset="0"/>
              <a:buChar char="•"/>
            </a:pPr>
            <a:r>
              <a:rPr lang="en-US" sz="2000" dirty="0" smtClean="0"/>
              <a:t>Legs </a:t>
            </a:r>
            <a:r>
              <a:rPr lang="en-US" sz="2000" dirty="0"/>
              <a:t>become fatigued and uncoordinated. </a:t>
            </a:r>
            <a:endParaRPr lang="en-US" sz="2000" dirty="0" smtClean="0"/>
          </a:p>
          <a:p>
            <a:pPr lvl="1">
              <a:buFont typeface="Arial" panose="020B0604020202020204" pitchFamily="34" charset="0"/>
              <a:buChar char="•"/>
            </a:pPr>
            <a:r>
              <a:rPr lang="en-US" sz="2000" dirty="0" smtClean="0"/>
              <a:t>Any </a:t>
            </a:r>
            <a:r>
              <a:rPr lang="en-US" sz="2000" dirty="0"/>
              <a:t>pain becomes evident especially joint pain. </a:t>
            </a:r>
            <a:endParaRPr lang="en-US" sz="2000" dirty="0" smtClean="0"/>
          </a:p>
          <a:p>
            <a:pPr lvl="1">
              <a:buFont typeface="Arial" panose="020B0604020202020204" pitchFamily="34" charset="0"/>
              <a:buChar char="•"/>
            </a:pPr>
            <a:r>
              <a:rPr lang="en-US" sz="2000" dirty="0" smtClean="0"/>
              <a:t>Shin </a:t>
            </a:r>
            <a:r>
              <a:rPr lang="en-US" sz="2000" dirty="0"/>
              <a:t>area pain or discomfort. </a:t>
            </a:r>
            <a:endParaRPr lang="en-US" sz="2000" dirty="0" smtClean="0"/>
          </a:p>
          <a:p>
            <a:pPr lvl="1">
              <a:buFont typeface="Arial" panose="020B0604020202020204" pitchFamily="34" charset="0"/>
              <a:buChar char="•"/>
            </a:pPr>
            <a:r>
              <a:rPr lang="en-US" sz="2000" dirty="0" smtClean="0"/>
              <a:t>Dizziness </a:t>
            </a:r>
            <a:r>
              <a:rPr lang="en-US" sz="2000" dirty="0"/>
              <a:t>occurs. </a:t>
            </a:r>
            <a:endParaRPr lang="en-US" sz="2000" dirty="0" smtClean="0"/>
          </a:p>
          <a:p>
            <a:pPr lvl="1">
              <a:buFont typeface="Arial" panose="020B0604020202020204" pitchFamily="34" charset="0"/>
              <a:buChar char="•"/>
            </a:pPr>
            <a:r>
              <a:rPr lang="en-US" sz="2000" dirty="0" smtClean="0"/>
              <a:t>Rapid </a:t>
            </a:r>
            <a:r>
              <a:rPr lang="en-US" sz="2000" dirty="0"/>
              <a:t>heart </a:t>
            </a:r>
            <a:r>
              <a:rPr lang="en-US" sz="2000" dirty="0" smtClean="0"/>
              <a:t>rate.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sp>
        <p:nvSpPr>
          <p:cNvPr id="6" name="TextBox 5"/>
          <p:cNvSpPr txBox="1"/>
          <p:nvPr/>
        </p:nvSpPr>
        <p:spPr>
          <a:xfrm>
            <a:off x="6729973" y="5728156"/>
            <a:ext cx="2313454" cy="215444"/>
          </a:xfrm>
          <a:prstGeom prst="rect">
            <a:avLst/>
          </a:prstGeom>
          <a:noFill/>
        </p:spPr>
        <p:txBody>
          <a:bodyPr wrap="none" rtlCol="0">
            <a:spAutoFit/>
          </a:bodyPr>
          <a:lstStyle/>
          <a:p>
            <a:r>
              <a:rPr lang="en-US" sz="800" b="1" dirty="0"/>
              <a:t>Image courtesy of </a:t>
            </a:r>
            <a:r>
              <a:rPr lang="en-US" sz="800" b="1" dirty="0" err="1" smtClean="0"/>
              <a:t>Ambro</a:t>
            </a:r>
            <a:r>
              <a:rPr lang="en-US" sz="800" b="1" dirty="0" smtClean="0"/>
              <a:t> </a:t>
            </a:r>
            <a:r>
              <a:rPr lang="en-US" sz="800" b="1" dirty="0"/>
              <a:t>at </a:t>
            </a:r>
            <a:r>
              <a:rPr lang="en-US" sz="800" b="1" dirty="0" smtClean="0"/>
              <a:t>FreeDigitalPhotos.net</a:t>
            </a:r>
            <a:endParaRPr lang="en-US" sz="800" b="1" dirty="0"/>
          </a:p>
        </p:txBody>
      </p:sp>
    </p:spTree>
    <p:extLst>
      <p:ext uri="{BB962C8B-B14F-4D97-AF65-F5344CB8AC3E}">
        <p14:creationId xmlns:p14="http://schemas.microsoft.com/office/powerpoint/2010/main" val="46244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1000"/>
                                        <p:tgtEl>
                                          <p:spTgt spid="3">
                                            <p:txEl>
                                              <p:pRg st="9" end="9"/>
                                            </p:txEl>
                                          </p:spTgt>
                                        </p:tgtEl>
                                      </p:cBhvr>
                                    </p:animEffect>
                                    <p:anim calcmode="lin" valueType="num">
                                      <p:cBhvr>
                                        <p:cTn id="5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2209800"/>
            <a:ext cx="2363433" cy="2545234"/>
          </a:xfrm>
          <a:prstGeom prst="rect">
            <a:avLst/>
          </a:prstGeom>
        </p:spPr>
      </p:pic>
      <p:sp>
        <p:nvSpPr>
          <p:cNvPr id="2" name="Title 1"/>
          <p:cNvSpPr>
            <a:spLocks noGrp="1"/>
          </p:cNvSpPr>
          <p:nvPr>
            <p:ph type="title"/>
          </p:nvPr>
        </p:nvSpPr>
        <p:spPr/>
        <p:txBody>
          <a:bodyPr/>
          <a:lstStyle/>
          <a:p>
            <a:r>
              <a:rPr lang="en-US" dirty="0" smtClean="0"/>
              <a:t>Kickboxing Aerobics – Basic Moves</a:t>
            </a:r>
            <a:endParaRPr lang="en-US" dirty="0"/>
          </a:p>
        </p:txBody>
      </p:sp>
      <p:sp>
        <p:nvSpPr>
          <p:cNvPr id="3" name="Content Placeholder 2"/>
          <p:cNvSpPr>
            <a:spLocks noGrp="1"/>
          </p:cNvSpPr>
          <p:nvPr>
            <p:ph idx="1"/>
          </p:nvPr>
        </p:nvSpPr>
        <p:spPr/>
        <p:txBody>
          <a:bodyPr>
            <a:normAutofit/>
          </a:bodyPr>
          <a:lstStyle/>
          <a:p>
            <a:r>
              <a:rPr lang="en-US" sz="2400" dirty="0" smtClean="0"/>
              <a:t>The Jab Punch</a:t>
            </a:r>
          </a:p>
          <a:p>
            <a:r>
              <a:rPr lang="en-US" sz="2400" dirty="0" smtClean="0"/>
              <a:t>The Round House Punch</a:t>
            </a:r>
          </a:p>
          <a:p>
            <a:r>
              <a:rPr lang="en-US" sz="2400" dirty="0" smtClean="0"/>
              <a:t>The Power Punch</a:t>
            </a:r>
          </a:p>
          <a:p>
            <a:r>
              <a:rPr lang="en-US" sz="2400" dirty="0" smtClean="0"/>
              <a:t>The Left Hook Punch</a:t>
            </a:r>
          </a:p>
          <a:p>
            <a:r>
              <a:rPr lang="en-US" sz="2400" dirty="0" smtClean="0"/>
              <a:t>The Front Kick – Forward Leg</a:t>
            </a:r>
          </a:p>
          <a:p>
            <a:r>
              <a:rPr lang="en-US" sz="2400" dirty="0" smtClean="0"/>
              <a:t>The Front Kick – Rearward Leg</a:t>
            </a:r>
          </a:p>
          <a:p>
            <a:r>
              <a:rPr lang="en-US" sz="2400" dirty="0" smtClean="0"/>
              <a:t>The Side Kick – Left Kick (reverse for Right Kick)</a:t>
            </a:r>
          </a:p>
          <a:p>
            <a:r>
              <a:rPr lang="en-US" sz="2400" dirty="0" smtClean="0"/>
              <a:t>The Round House Kick</a:t>
            </a:r>
          </a:p>
          <a:p>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spTree>
    <p:extLst>
      <p:ext uri="{BB962C8B-B14F-4D97-AF65-F5344CB8AC3E}">
        <p14:creationId xmlns:p14="http://schemas.microsoft.com/office/powerpoint/2010/main" val="224108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2344974"/>
            <a:ext cx="2438400" cy="3311539"/>
          </a:xfrm>
          <a:prstGeom prst="rect">
            <a:avLst/>
          </a:prstGeom>
        </p:spPr>
      </p:pic>
      <p:sp>
        <p:nvSpPr>
          <p:cNvPr id="2" name="Title 1"/>
          <p:cNvSpPr>
            <a:spLocks noGrp="1"/>
          </p:cNvSpPr>
          <p:nvPr>
            <p:ph type="title"/>
          </p:nvPr>
        </p:nvSpPr>
        <p:spPr/>
        <p:txBody>
          <a:bodyPr/>
          <a:lstStyle/>
          <a:p>
            <a:r>
              <a:rPr lang="en-US" dirty="0" smtClean="0"/>
              <a:t>Plyometric Training</a:t>
            </a:r>
            <a:endParaRPr lang="en-US" dirty="0"/>
          </a:p>
        </p:txBody>
      </p:sp>
      <p:sp>
        <p:nvSpPr>
          <p:cNvPr id="3" name="Content Placeholder 2"/>
          <p:cNvSpPr>
            <a:spLocks noGrp="1"/>
          </p:cNvSpPr>
          <p:nvPr>
            <p:ph idx="1"/>
          </p:nvPr>
        </p:nvSpPr>
        <p:spPr/>
        <p:txBody>
          <a:bodyPr/>
          <a:lstStyle/>
          <a:p>
            <a:r>
              <a:rPr lang="en-US" b="1" dirty="0"/>
              <a:t>Benefits </a:t>
            </a:r>
            <a:endParaRPr lang="en-US" dirty="0"/>
          </a:p>
          <a:p>
            <a:pPr lvl="1">
              <a:buFont typeface="Arial" panose="020B0604020202020204" pitchFamily="34" charset="0"/>
              <a:buChar char="•"/>
            </a:pPr>
            <a:r>
              <a:rPr lang="en-US" dirty="0" smtClean="0"/>
              <a:t>Improves </a:t>
            </a:r>
            <a:r>
              <a:rPr lang="en-US" dirty="0"/>
              <a:t>muscle response time </a:t>
            </a:r>
            <a:endParaRPr lang="en-US" dirty="0" smtClean="0"/>
          </a:p>
          <a:p>
            <a:pPr lvl="1">
              <a:buFont typeface="Arial" panose="020B0604020202020204" pitchFamily="34" charset="0"/>
              <a:buChar char="•"/>
            </a:pPr>
            <a:r>
              <a:rPr lang="en-US" dirty="0" smtClean="0"/>
              <a:t>Increases </a:t>
            </a:r>
            <a:r>
              <a:rPr lang="en-US" dirty="0"/>
              <a:t>muscle performance </a:t>
            </a:r>
            <a:endParaRPr lang="en-US" dirty="0" smtClean="0"/>
          </a:p>
          <a:p>
            <a:pPr lvl="1">
              <a:buFont typeface="Arial" panose="020B0604020202020204" pitchFamily="34" charset="0"/>
              <a:buChar char="•"/>
            </a:pPr>
            <a:r>
              <a:rPr lang="en-US" dirty="0" smtClean="0"/>
              <a:t>Tones </a:t>
            </a:r>
            <a:r>
              <a:rPr lang="en-US" dirty="0"/>
              <a:t>muscles </a:t>
            </a:r>
            <a:endParaRPr lang="en-US" dirty="0" smtClean="0"/>
          </a:p>
          <a:p>
            <a:pPr lvl="1">
              <a:buFont typeface="Arial" panose="020B0604020202020204" pitchFamily="34" charset="0"/>
              <a:buChar char="•"/>
            </a:pPr>
            <a:r>
              <a:rPr lang="en-US" dirty="0" smtClean="0"/>
              <a:t>Improved </a:t>
            </a:r>
            <a:r>
              <a:rPr lang="en-US" dirty="0"/>
              <a:t>balance and posture </a:t>
            </a:r>
            <a:endParaRPr lang="en-US" dirty="0" smtClean="0"/>
          </a:p>
          <a:p>
            <a:pPr lvl="1">
              <a:buFont typeface="Arial" panose="020B0604020202020204" pitchFamily="34" charset="0"/>
              <a:buChar char="•"/>
            </a:pPr>
            <a:r>
              <a:rPr lang="en-US" dirty="0" smtClean="0"/>
              <a:t>Increases </a:t>
            </a:r>
            <a:r>
              <a:rPr lang="en-US" dirty="0"/>
              <a:t>flexibility, reducing </a:t>
            </a:r>
            <a:endParaRPr lang="en-US" dirty="0" smtClean="0"/>
          </a:p>
          <a:p>
            <a:pPr marL="457200" lvl="1" indent="0">
              <a:buNone/>
            </a:pPr>
            <a:r>
              <a:rPr lang="en-US" dirty="0"/>
              <a:t> </a:t>
            </a:r>
            <a:r>
              <a:rPr lang="en-US" dirty="0" smtClean="0"/>
              <a:t>   capability </a:t>
            </a:r>
            <a:r>
              <a:rPr lang="en-US" dirty="0"/>
              <a:t>for injury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sp>
        <p:nvSpPr>
          <p:cNvPr id="6" name="TextBox 5"/>
          <p:cNvSpPr txBox="1"/>
          <p:nvPr/>
        </p:nvSpPr>
        <p:spPr>
          <a:xfrm>
            <a:off x="5979852" y="5638800"/>
            <a:ext cx="2975495" cy="215444"/>
          </a:xfrm>
          <a:prstGeom prst="rect">
            <a:avLst/>
          </a:prstGeom>
          <a:noFill/>
        </p:spPr>
        <p:txBody>
          <a:bodyPr wrap="none" rtlCol="0">
            <a:spAutoFit/>
          </a:bodyPr>
          <a:lstStyle/>
          <a:p>
            <a:r>
              <a:rPr lang="en-US" sz="800" b="1" dirty="0"/>
              <a:t>Image courtesy of </a:t>
            </a:r>
            <a:r>
              <a:rPr lang="en-US" sz="800" b="1" dirty="0" smtClean="0"/>
              <a:t>David Castillo </a:t>
            </a:r>
            <a:r>
              <a:rPr lang="en-US" sz="800" b="1" dirty="0" err="1" smtClean="0"/>
              <a:t>Dominici</a:t>
            </a:r>
            <a:r>
              <a:rPr lang="en-US" sz="800" b="1" dirty="0" smtClean="0"/>
              <a:t> </a:t>
            </a:r>
            <a:r>
              <a:rPr lang="en-US" sz="800" b="1" dirty="0"/>
              <a:t>at </a:t>
            </a:r>
            <a:r>
              <a:rPr lang="en-US" sz="800" b="1" dirty="0" smtClean="0"/>
              <a:t>FreeDigitalPhotos.net</a:t>
            </a:r>
            <a:endParaRPr lang="en-US" sz="800" b="1" dirty="0"/>
          </a:p>
        </p:txBody>
      </p:sp>
    </p:spTree>
    <p:extLst>
      <p:ext uri="{BB962C8B-B14F-4D97-AF65-F5344CB8AC3E}">
        <p14:creationId xmlns:p14="http://schemas.microsoft.com/office/powerpoint/2010/main" val="187223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Aqua Training</a:t>
            </a:r>
            <a:endParaRPr lang="en-US" dirty="0"/>
          </a:p>
        </p:txBody>
      </p:sp>
      <p:sp>
        <p:nvSpPr>
          <p:cNvPr id="3" name="Content Placeholder 2"/>
          <p:cNvSpPr>
            <a:spLocks noGrp="1"/>
          </p:cNvSpPr>
          <p:nvPr>
            <p:ph idx="1"/>
          </p:nvPr>
        </p:nvSpPr>
        <p:spPr>
          <a:xfrm>
            <a:off x="1143000" y="1600200"/>
            <a:ext cx="8229600" cy="4525963"/>
          </a:xfrm>
        </p:spPr>
        <p:txBody>
          <a:bodyPr>
            <a:normAutofit/>
          </a:bodyPr>
          <a:lstStyle/>
          <a:p>
            <a:r>
              <a:rPr lang="en-US" dirty="0" smtClean="0"/>
              <a:t>Land vs Water Exercise</a:t>
            </a:r>
          </a:p>
          <a:p>
            <a:r>
              <a:rPr lang="en-US" dirty="0" smtClean="0"/>
              <a:t>Benefits</a:t>
            </a:r>
          </a:p>
          <a:p>
            <a:r>
              <a:rPr lang="en-US" dirty="0" smtClean="0"/>
              <a:t>Cautions</a:t>
            </a:r>
          </a:p>
          <a:p>
            <a:r>
              <a:rPr lang="en-US" dirty="0" smtClean="0"/>
              <a:t>Teaching Style</a:t>
            </a:r>
          </a:p>
          <a:p>
            <a:r>
              <a:rPr lang="en-US" dirty="0" smtClean="0"/>
              <a:t>Technique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2743200"/>
            <a:ext cx="4343400" cy="2985856"/>
          </a:xfrm>
          <a:prstGeom prst="rect">
            <a:avLst/>
          </a:prstGeom>
        </p:spPr>
      </p:pic>
    </p:spTree>
    <p:extLst>
      <p:ext uri="{BB962C8B-B14F-4D97-AF65-F5344CB8AC3E}">
        <p14:creationId xmlns:p14="http://schemas.microsoft.com/office/powerpoint/2010/main" val="316159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Aqua Training</a:t>
            </a:r>
            <a:endParaRPr lang="en-US" dirty="0"/>
          </a:p>
        </p:txBody>
      </p:sp>
      <p:sp>
        <p:nvSpPr>
          <p:cNvPr id="3" name="Content Placeholder 2"/>
          <p:cNvSpPr>
            <a:spLocks noGrp="1"/>
          </p:cNvSpPr>
          <p:nvPr>
            <p:ph idx="1"/>
          </p:nvPr>
        </p:nvSpPr>
        <p:spPr>
          <a:xfrm>
            <a:off x="1143000" y="1600200"/>
            <a:ext cx="8229600" cy="4525963"/>
          </a:xfrm>
        </p:spPr>
        <p:txBody>
          <a:bodyPr>
            <a:normAutofit/>
          </a:bodyPr>
          <a:lstStyle/>
          <a:p>
            <a:r>
              <a:rPr lang="en-US" dirty="0" smtClean="0"/>
              <a:t>Water</a:t>
            </a:r>
          </a:p>
          <a:p>
            <a:r>
              <a:rPr lang="en-US" dirty="0" smtClean="0"/>
              <a:t>Safety</a:t>
            </a:r>
          </a:p>
          <a:p>
            <a:r>
              <a:rPr lang="en-US" dirty="0" smtClean="0"/>
              <a:t>Heart Rates</a:t>
            </a:r>
          </a:p>
          <a:p>
            <a:r>
              <a:rPr lang="en-US" dirty="0" smtClean="0"/>
              <a:t>Equipment</a:t>
            </a:r>
          </a:p>
          <a:p>
            <a:r>
              <a:rPr lang="en-US" dirty="0" smtClean="0"/>
              <a:t>The Class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912627"/>
            <a:ext cx="3048000" cy="4323531"/>
          </a:xfrm>
          <a:prstGeom prst="rect">
            <a:avLst/>
          </a:prstGeom>
        </p:spPr>
      </p:pic>
    </p:spTree>
    <p:extLst>
      <p:ext uri="{BB962C8B-B14F-4D97-AF65-F5344CB8AC3E}">
        <p14:creationId xmlns:p14="http://schemas.microsoft.com/office/powerpoint/2010/main" val="369354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a:t>
            </a:r>
            <a:endParaRPr lang="en-US" dirty="0"/>
          </a:p>
        </p:txBody>
      </p:sp>
      <p:sp>
        <p:nvSpPr>
          <p:cNvPr id="3" name="Content Placeholder 2"/>
          <p:cNvSpPr>
            <a:spLocks noGrp="1"/>
          </p:cNvSpPr>
          <p:nvPr>
            <p:ph idx="1"/>
          </p:nvPr>
        </p:nvSpPr>
        <p:spPr/>
        <p:txBody>
          <a:bodyPr/>
          <a:lstStyle/>
          <a:p>
            <a:r>
              <a:rPr lang="en-US" dirty="0" smtClean="0"/>
              <a:t>Macronutrients</a:t>
            </a:r>
          </a:p>
          <a:p>
            <a:r>
              <a:rPr lang="en-US" dirty="0" smtClean="0"/>
              <a:t>Micronutrients</a:t>
            </a:r>
          </a:p>
          <a:p>
            <a:r>
              <a:rPr lang="en-US" dirty="0" smtClean="0"/>
              <a:t>Daily Caloric Requirements</a:t>
            </a:r>
          </a:p>
          <a:p>
            <a:r>
              <a:rPr lang="en-US" dirty="0" smtClean="0"/>
              <a:t>USDA MyPyramid Food Table</a:t>
            </a:r>
            <a:r>
              <a:rPr lang="en-US" b="1" i="1" dirty="0" smtClean="0"/>
              <a:t> </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sp>
        <p:nvSpPr>
          <p:cNvPr id="7" name="TextBox 6"/>
          <p:cNvSpPr txBox="1"/>
          <p:nvPr/>
        </p:nvSpPr>
        <p:spPr>
          <a:xfrm>
            <a:off x="5638602" y="6477000"/>
            <a:ext cx="2547492" cy="215444"/>
          </a:xfrm>
          <a:prstGeom prst="rect">
            <a:avLst/>
          </a:prstGeom>
          <a:noFill/>
        </p:spPr>
        <p:txBody>
          <a:bodyPr wrap="none" rtlCol="0">
            <a:spAutoFit/>
          </a:bodyPr>
          <a:lstStyle/>
          <a:p>
            <a:r>
              <a:rPr lang="en-US" sz="800" b="1" dirty="0"/>
              <a:t>Image courtesy of </a:t>
            </a:r>
            <a:r>
              <a:rPr lang="en-US" sz="800" b="1" dirty="0" err="1" smtClean="0"/>
              <a:t>stockimages</a:t>
            </a:r>
            <a:r>
              <a:rPr lang="en-US" sz="800" b="1" dirty="0" smtClean="0"/>
              <a:t> </a:t>
            </a:r>
            <a:r>
              <a:rPr lang="en-US" sz="800" b="1" dirty="0"/>
              <a:t>at </a:t>
            </a:r>
            <a:r>
              <a:rPr lang="en-US" sz="800" b="1" dirty="0" smtClean="0"/>
              <a:t>FreeDigitalPhotos.net</a:t>
            </a:r>
            <a:endParaRPr lang="en-US" sz="8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065" y="4182374"/>
            <a:ext cx="3450566" cy="2294626"/>
          </a:xfrm>
          <a:prstGeom prst="rect">
            <a:avLst/>
          </a:prstGeom>
        </p:spPr>
      </p:pic>
    </p:spTree>
    <p:extLst>
      <p:ext uri="{BB962C8B-B14F-4D97-AF65-F5344CB8AC3E}">
        <p14:creationId xmlns:p14="http://schemas.microsoft.com/office/powerpoint/2010/main" val="183316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 Training</a:t>
            </a:r>
            <a:endParaRPr lang="en-US" dirty="0"/>
          </a:p>
        </p:txBody>
      </p:sp>
      <p:sp>
        <p:nvSpPr>
          <p:cNvPr id="3" name="Content Placeholder 2"/>
          <p:cNvSpPr>
            <a:spLocks noGrp="1"/>
          </p:cNvSpPr>
          <p:nvPr>
            <p:ph idx="1"/>
          </p:nvPr>
        </p:nvSpPr>
        <p:spPr/>
        <p:txBody>
          <a:bodyPr>
            <a:normAutofit/>
          </a:bodyPr>
          <a:lstStyle/>
          <a:p>
            <a:r>
              <a:rPr lang="en-US" sz="2800" b="1" dirty="0"/>
              <a:t>Benefits</a:t>
            </a:r>
            <a:r>
              <a:rPr lang="en-US" sz="2800" b="1" i="1" dirty="0"/>
              <a:t> </a:t>
            </a:r>
            <a:endParaRPr lang="en-US" sz="2800" dirty="0"/>
          </a:p>
          <a:p>
            <a:pPr lvl="1">
              <a:buFont typeface="Arial" panose="020B0604020202020204" pitchFamily="34" charset="0"/>
              <a:buChar char="•"/>
            </a:pPr>
            <a:r>
              <a:rPr lang="en-US" sz="2000" dirty="0" smtClean="0"/>
              <a:t>Helps </a:t>
            </a:r>
            <a:r>
              <a:rPr lang="en-US" sz="2000" dirty="0"/>
              <a:t>control blood pressure </a:t>
            </a:r>
          </a:p>
          <a:p>
            <a:pPr lvl="1">
              <a:buFont typeface="Arial" panose="020B0604020202020204" pitchFamily="34" charset="0"/>
              <a:buChar char="•"/>
            </a:pPr>
            <a:r>
              <a:rPr lang="en-US" sz="2000" dirty="0" smtClean="0"/>
              <a:t>Reduces </a:t>
            </a:r>
            <a:r>
              <a:rPr lang="en-US" sz="2000" dirty="0"/>
              <a:t>body fat </a:t>
            </a:r>
            <a:endParaRPr lang="en-US" sz="2000" dirty="0" smtClean="0"/>
          </a:p>
          <a:p>
            <a:pPr lvl="1">
              <a:buFont typeface="Arial" panose="020B0604020202020204" pitchFamily="34" charset="0"/>
              <a:buChar char="•"/>
            </a:pPr>
            <a:r>
              <a:rPr lang="en-US" sz="2000" dirty="0" smtClean="0"/>
              <a:t>Improves </a:t>
            </a:r>
            <a:r>
              <a:rPr lang="en-US" sz="2000" dirty="0"/>
              <a:t>posture </a:t>
            </a:r>
            <a:endParaRPr lang="en-US" sz="2000" dirty="0" smtClean="0"/>
          </a:p>
          <a:p>
            <a:pPr lvl="1">
              <a:buFont typeface="Arial" panose="020B0604020202020204" pitchFamily="34" charset="0"/>
              <a:buChar char="•"/>
            </a:pPr>
            <a:r>
              <a:rPr lang="en-US" sz="2000" dirty="0" smtClean="0"/>
              <a:t>Increases </a:t>
            </a:r>
            <a:r>
              <a:rPr lang="en-US" sz="2000" dirty="0"/>
              <a:t>muscle strength </a:t>
            </a:r>
            <a:endParaRPr lang="en-US" sz="2000" dirty="0" smtClean="0"/>
          </a:p>
          <a:p>
            <a:pPr lvl="1">
              <a:buFont typeface="Arial" panose="020B0604020202020204" pitchFamily="34" charset="0"/>
              <a:buChar char="•"/>
            </a:pPr>
            <a:r>
              <a:rPr lang="en-US" sz="2000" dirty="0" smtClean="0"/>
              <a:t>Raises </a:t>
            </a:r>
            <a:r>
              <a:rPr lang="en-US" sz="2000" dirty="0"/>
              <a:t>Basal Metabolic Rate </a:t>
            </a:r>
            <a:endParaRPr lang="en-US" sz="2000" dirty="0" smtClean="0"/>
          </a:p>
          <a:p>
            <a:pPr lvl="1">
              <a:buFont typeface="Arial" panose="020B0604020202020204" pitchFamily="34" charset="0"/>
              <a:buChar char="•"/>
            </a:pPr>
            <a:r>
              <a:rPr lang="en-US" sz="2000" dirty="0" smtClean="0"/>
              <a:t>Increases </a:t>
            </a:r>
            <a:r>
              <a:rPr lang="en-US" sz="2000" dirty="0"/>
              <a:t>bone density </a:t>
            </a:r>
            <a:endParaRPr lang="en-US" sz="2000" dirty="0" smtClean="0"/>
          </a:p>
          <a:p>
            <a:pPr lvl="1">
              <a:buFont typeface="Arial" panose="020B0604020202020204" pitchFamily="34" charset="0"/>
              <a:buChar char="•"/>
            </a:pPr>
            <a:r>
              <a:rPr lang="en-US" sz="2000" dirty="0" smtClean="0"/>
              <a:t>Injury </a:t>
            </a:r>
            <a:r>
              <a:rPr lang="en-US" sz="2000" dirty="0"/>
              <a:t>prevention from normal activities </a:t>
            </a:r>
            <a:endParaRPr lang="en-US" sz="2000" dirty="0" smtClean="0"/>
          </a:p>
          <a:p>
            <a:pPr lvl="1">
              <a:buFont typeface="Arial" panose="020B0604020202020204" pitchFamily="34" charset="0"/>
              <a:buChar char="•"/>
            </a:pPr>
            <a:r>
              <a:rPr lang="en-US" sz="2000" dirty="0" smtClean="0"/>
              <a:t>Physical </a:t>
            </a:r>
            <a:r>
              <a:rPr lang="en-US" sz="2000" dirty="0"/>
              <a:t>appearance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399" y="1600200"/>
            <a:ext cx="3659439" cy="2420154"/>
          </a:xfrm>
          <a:prstGeom prst="rect">
            <a:avLst/>
          </a:prstGeom>
        </p:spPr>
      </p:pic>
    </p:spTree>
    <p:extLst>
      <p:ext uri="{BB962C8B-B14F-4D97-AF65-F5344CB8AC3E}">
        <p14:creationId xmlns:p14="http://schemas.microsoft.com/office/powerpoint/2010/main" val="32522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 Training</a:t>
            </a:r>
            <a:endParaRPr lang="en-US" dirty="0"/>
          </a:p>
        </p:txBody>
      </p:sp>
      <p:sp>
        <p:nvSpPr>
          <p:cNvPr id="3" name="Content Placeholder 2"/>
          <p:cNvSpPr>
            <a:spLocks noGrp="1"/>
          </p:cNvSpPr>
          <p:nvPr>
            <p:ph idx="1"/>
          </p:nvPr>
        </p:nvSpPr>
        <p:spPr>
          <a:xfrm>
            <a:off x="457200" y="1371600"/>
            <a:ext cx="8229600" cy="4525963"/>
          </a:xfrm>
        </p:spPr>
        <p:txBody>
          <a:bodyPr>
            <a:normAutofit fontScale="92500" lnSpcReduction="20000"/>
          </a:bodyPr>
          <a:lstStyle/>
          <a:p>
            <a:r>
              <a:rPr lang="en-US" dirty="0" smtClean="0"/>
              <a:t>Circuit Training</a:t>
            </a:r>
          </a:p>
          <a:p>
            <a:r>
              <a:rPr lang="en-US" dirty="0" smtClean="0"/>
              <a:t>Overload Principle</a:t>
            </a:r>
          </a:p>
          <a:p>
            <a:r>
              <a:rPr lang="en-US" dirty="0" smtClean="0"/>
              <a:t>Specificity Principle</a:t>
            </a:r>
          </a:p>
          <a:p>
            <a:r>
              <a:rPr lang="en-US" dirty="0" smtClean="0"/>
              <a:t>Free Weights vs. Machines</a:t>
            </a:r>
          </a:p>
          <a:p>
            <a:r>
              <a:rPr lang="en-US" dirty="0" smtClean="0"/>
              <a:t>Proper Lifting Technique</a:t>
            </a:r>
          </a:p>
          <a:p>
            <a:r>
              <a:rPr lang="en-US" dirty="0" smtClean="0"/>
              <a:t>Sets and Repetitions</a:t>
            </a:r>
          </a:p>
          <a:p>
            <a:r>
              <a:rPr lang="en-US" dirty="0" smtClean="0"/>
              <a:t>Variations of Sets and Repetitions</a:t>
            </a:r>
            <a:endParaRPr lang="en-US" dirty="0"/>
          </a:p>
          <a:p>
            <a:r>
              <a:rPr lang="en-US" dirty="0" smtClean="0"/>
              <a:t>Weekly Requirements</a:t>
            </a:r>
          </a:p>
          <a:p>
            <a:r>
              <a:rPr lang="en-US" dirty="0" smtClean="0"/>
              <a:t>Diet Requirements</a:t>
            </a:r>
          </a:p>
          <a:p>
            <a:endParaRPr lang="en-US" dirty="0" smtClean="0"/>
          </a:p>
          <a:p>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447800"/>
            <a:ext cx="3733800" cy="2492286"/>
          </a:xfrm>
          <a:prstGeom prst="rect">
            <a:avLst/>
          </a:prstGeom>
        </p:spPr>
      </p:pic>
    </p:spTree>
    <p:extLst>
      <p:ext uri="{BB962C8B-B14F-4D97-AF65-F5344CB8AC3E}">
        <p14:creationId xmlns:p14="http://schemas.microsoft.com/office/powerpoint/2010/main" val="37274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5"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5"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5"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randombar(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 Exercise Cross Reference</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t>Exercise sessions should be organized so that the larger muscle groups are exercised first, followed by the smaller muscle groups. </a:t>
            </a:r>
          </a:p>
          <a:p>
            <a:pPr marL="0" indent="0">
              <a:buNone/>
            </a:pPr>
            <a:endParaRPr lang="en-US" sz="2000" dirty="0" smtClean="0"/>
          </a:p>
          <a:p>
            <a:pPr marL="0" indent="0">
              <a:buNone/>
            </a:pPr>
            <a:r>
              <a:rPr lang="en-US" sz="2000" dirty="0" smtClean="0"/>
              <a:t>        The </a:t>
            </a:r>
            <a:r>
              <a:rPr lang="en-US" sz="2000" dirty="0"/>
              <a:t>order of groups should be as follows: </a:t>
            </a:r>
            <a:r>
              <a:rPr lang="en-US" sz="2000" dirty="0" smtClean="0"/>
              <a:t> </a:t>
            </a:r>
            <a:endParaRPr lang="en-US" sz="2000" dirty="0"/>
          </a:p>
          <a:p>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680613874"/>
              </p:ext>
            </p:extLst>
          </p:nvPr>
        </p:nvGraphicFramePr>
        <p:xfrm>
          <a:off x="800100" y="3668080"/>
          <a:ext cx="6096000" cy="201168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marL="914400" lvl="1" indent="-514350">
                        <a:buFont typeface="+mj-lt"/>
                        <a:buAutoNum type="arabicPeriod"/>
                      </a:pPr>
                      <a:r>
                        <a:rPr lang="en-US" b="0" baseline="0" dirty="0" smtClean="0">
                          <a:solidFill>
                            <a:schemeClr val="tx1"/>
                          </a:solidFill>
                          <a:latin typeface="+mn-lt"/>
                        </a:rPr>
                        <a:t>Abdomen </a:t>
                      </a:r>
                    </a:p>
                    <a:p>
                      <a:pPr marL="914400" lvl="1" indent="-514350">
                        <a:buFont typeface="+mj-lt"/>
                        <a:buAutoNum type="arabicPeriod"/>
                      </a:pPr>
                      <a:r>
                        <a:rPr lang="en-US" b="0" baseline="0" dirty="0" smtClean="0">
                          <a:solidFill>
                            <a:schemeClr val="tx1"/>
                          </a:solidFill>
                          <a:latin typeface="+mn-lt"/>
                        </a:rPr>
                        <a:t>Hips and lower back </a:t>
                      </a:r>
                    </a:p>
                    <a:p>
                      <a:pPr marL="914400" lvl="1" indent="-514350">
                        <a:buFont typeface="+mj-lt"/>
                        <a:buAutoNum type="arabicPeriod"/>
                      </a:pPr>
                      <a:r>
                        <a:rPr lang="en-US" b="0" baseline="0" dirty="0" smtClean="0">
                          <a:solidFill>
                            <a:schemeClr val="tx1"/>
                          </a:solidFill>
                          <a:latin typeface="+mn-lt"/>
                        </a:rPr>
                        <a:t>Upper Legs </a:t>
                      </a:r>
                    </a:p>
                    <a:p>
                      <a:pPr marL="914400" lvl="1" indent="-514350">
                        <a:buFont typeface="+mj-lt"/>
                        <a:buAutoNum type="arabicPeriod"/>
                      </a:pPr>
                      <a:r>
                        <a:rPr lang="en-US" b="0" baseline="0" dirty="0" smtClean="0">
                          <a:solidFill>
                            <a:schemeClr val="tx1"/>
                          </a:solidFill>
                          <a:latin typeface="+mn-lt"/>
                        </a:rPr>
                        <a:t>Calves </a:t>
                      </a:r>
                    </a:p>
                    <a:p>
                      <a:pPr marL="914400" lvl="1" indent="-514350">
                        <a:buFont typeface="+mj-lt"/>
                        <a:buAutoNum type="arabicPeriod"/>
                      </a:pPr>
                      <a:r>
                        <a:rPr lang="en-US" b="0" baseline="0" dirty="0" smtClean="0">
                          <a:solidFill>
                            <a:schemeClr val="tx1"/>
                          </a:solidFill>
                          <a:latin typeface="+mn-lt"/>
                        </a:rPr>
                        <a:t>Chest </a:t>
                      </a:r>
                    </a:p>
                    <a:p>
                      <a:pPr marL="914400" lvl="1" indent="-514350">
                        <a:buFont typeface="+mj-lt"/>
                        <a:buAutoNum type="arabicPeriod"/>
                      </a:pPr>
                      <a:r>
                        <a:rPr lang="en-US" b="0" baseline="0" dirty="0" smtClean="0">
                          <a:solidFill>
                            <a:schemeClr val="tx1"/>
                          </a:solidFill>
                          <a:latin typeface="+mn-lt"/>
                        </a:rPr>
                        <a:t>Upper back </a:t>
                      </a:r>
                    </a:p>
                    <a:p>
                      <a:endParaRPr lang="en-US" b="0" baseline="0" dirty="0">
                        <a:solidFill>
                          <a:schemeClr val="tx1"/>
                        </a:solidFill>
                        <a:latin typeface="+mn-lt"/>
                      </a:endParaRPr>
                    </a:p>
                  </a:txBody>
                  <a:tcPr>
                    <a:noFill/>
                  </a:tcPr>
                </a:tc>
                <a:tc>
                  <a:txBody>
                    <a:bodyPr/>
                    <a:lstStyle/>
                    <a:p>
                      <a:pPr marL="914400" lvl="1" indent="-514350">
                        <a:buFont typeface="+mj-lt"/>
                        <a:buAutoNum type="arabicPeriod" startAt="7"/>
                      </a:pPr>
                      <a:r>
                        <a:rPr lang="en-US" b="0" baseline="0" dirty="0" smtClean="0">
                          <a:solidFill>
                            <a:schemeClr val="tx1"/>
                          </a:solidFill>
                          <a:latin typeface="+mn-lt"/>
                        </a:rPr>
                        <a:t>Shoulders </a:t>
                      </a:r>
                    </a:p>
                    <a:p>
                      <a:pPr marL="914400" lvl="1" indent="-514350">
                        <a:buFont typeface="+mj-lt"/>
                        <a:buAutoNum type="arabicPeriod" startAt="7"/>
                      </a:pPr>
                      <a:r>
                        <a:rPr lang="en-US" b="0" baseline="0" dirty="0" smtClean="0">
                          <a:solidFill>
                            <a:schemeClr val="tx1"/>
                          </a:solidFill>
                          <a:latin typeface="+mn-lt"/>
                        </a:rPr>
                        <a:t>Triceps </a:t>
                      </a:r>
                    </a:p>
                    <a:p>
                      <a:pPr marL="914400" lvl="1" indent="-514350">
                        <a:buFont typeface="+mj-lt"/>
                        <a:buAutoNum type="arabicPeriod" startAt="7"/>
                      </a:pPr>
                      <a:r>
                        <a:rPr lang="en-US" b="0" baseline="0" dirty="0" smtClean="0">
                          <a:solidFill>
                            <a:schemeClr val="tx1"/>
                          </a:solidFill>
                          <a:latin typeface="+mn-lt"/>
                        </a:rPr>
                        <a:t>Biceps </a:t>
                      </a:r>
                    </a:p>
                    <a:p>
                      <a:pPr marL="914400" lvl="1" indent="-514350">
                        <a:buFont typeface="+mj-lt"/>
                        <a:buAutoNum type="arabicPeriod" startAt="7"/>
                      </a:pPr>
                      <a:r>
                        <a:rPr lang="en-US" b="0" baseline="0" dirty="0" smtClean="0">
                          <a:solidFill>
                            <a:schemeClr val="tx1"/>
                          </a:solidFill>
                          <a:latin typeface="+mn-lt"/>
                        </a:rPr>
                        <a:t>Waist </a:t>
                      </a:r>
                    </a:p>
                    <a:p>
                      <a:pPr marL="914400" lvl="1" indent="-514350">
                        <a:buFont typeface="+mj-lt"/>
                        <a:buAutoNum type="arabicPeriod" startAt="7"/>
                      </a:pPr>
                      <a:r>
                        <a:rPr lang="en-US" b="0" baseline="0" dirty="0" smtClean="0">
                          <a:solidFill>
                            <a:schemeClr val="tx1"/>
                          </a:solidFill>
                          <a:latin typeface="+mn-lt"/>
                        </a:rPr>
                        <a:t>Neck</a:t>
                      </a:r>
                      <a:endParaRPr lang="en-US" b="0" baseline="0" dirty="0">
                        <a:solidFill>
                          <a:schemeClr val="tx1"/>
                        </a:solidFill>
                        <a:latin typeface="+mn-lt"/>
                      </a:endParaRPr>
                    </a:p>
                  </a:txBody>
                  <a:tcPr>
                    <a:noFill/>
                  </a:tcPr>
                </a:tc>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1" y="2748630"/>
            <a:ext cx="2667000" cy="3474613"/>
          </a:xfrm>
          <a:prstGeom prst="rect">
            <a:avLst/>
          </a:prstGeom>
        </p:spPr>
      </p:pic>
    </p:spTree>
    <p:extLst>
      <p:ext uri="{BB962C8B-B14F-4D97-AF65-F5344CB8AC3E}">
        <p14:creationId xmlns:p14="http://schemas.microsoft.com/office/powerpoint/2010/main" val="12333737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Workout</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Begin </a:t>
            </a:r>
            <a:r>
              <a:rPr lang="en-US" sz="2400" dirty="0"/>
              <a:t>each workout with a warm-up. This can be 30 minutes of brisk paced walking or jogging, stair master, etc. Abdominals are done every day using 300 crunches with alternating movements</a:t>
            </a:r>
            <a:r>
              <a:rPr lang="en-US" sz="2400" dirty="0" smtClean="0"/>
              <a:t>.</a:t>
            </a:r>
          </a:p>
          <a:p>
            <a:pPr marL="0" indent="0">
              <a:buNone/>
            </a:pPr>
            <a:r>
              <a:rPr lang="en-US" sz="2400" dirty="0" smtClean="0"/>
              <a:t> </a:t>
            </a:r>
            <a:endParaRPr lang="en-US" sz="2400" dirty="0"/>
          </a:p>
          <a:p>
            <a:r>
              <a:rPr lang="en-US" sz="2400" b="1" dirty="0"/>
              <a:t>Intermediate Workout: </a:t>
            </a:r>
            <a:endParaRPr lang="en-US" sz="2400" dirty="0"/>
          </a:p>
          <a:p>
            <a:pPr lvl="1">
              <a:buFont typeface="Arial" panose="020B0604020202020204" pitchFamily="34" charset="0"/>
              <a:buChar char="•"/>
            </a:pPr>
            <a:r>
              <a:rPr lang="en-US" sz="2000" dirty="0"/>
              <a:t>Do the following exercises in 3 sets of 12 reps. </a:t>
            </a:r>
          </a:p>
          <a:p>
            <a:r>
              <a:rPr lang="en-US" sz="2400" b="1" dirty="0"/>
              <a:t>Advanced Workout: </a:t>
            </a:r>
            <a:endParaRPr lang="en-US" sz="2400" dirty="0"/>
          </a:p>
          <a:p>
            <a:pPr lvl="1">
              <a:buFont typeface="Arial" panose="020B0604020202020204" pitchFamily="34" charset="0"/>
              <a:buChar char="•"/>
            </a:pPr>
            <a:r>
              <a:rPr lang="en-US" sz="2000" dirty="0"/>
              <a:t>Do the following exercises in </a:t>
            </a:r>
            <a:endParaRPr lang="en-US" sz="2000" dirty="0" smtClean="0"/>
          </a:p>
          <a:p>
            <a:pPr marL="457200" lvl="1" indent="0">
              <a:buNone/>
            </a:pPr>
            <a:r>
              <a:rPr lang="en-US" sz="2000" dirty="0"/>
              <a:t> </a:t>
            </a:r>
            <a:r>
              <a:rPr lang="en-US" sz="2000" dirty="0" smtClean="0"/>
              <a:t>    4 </a:t>
            </a:r>
            <a:r>
              <a:rPr lang="en-US" sz="2000" dirty="0"/>
              <a:t>sets of 12 </a:t>
            </a:r>
            <a:r>
              <a:rPr lang="en-US" sz="2000" dirty="0" smtClean="0"/>
              <a:t>reps, with </a:t>
            </a:r>
            <a:r>
              <a:rPr lang="en-US" sz="2000" dirty="0"/>
              <a:t>increasing </a:t>
            </a:r>
            <a:endParaRPr lang="en-US" sz="2000" dirty="0" smtClean="0"/>
          </a:p>
          <a:p>
            <a:pPr marL="457200" lvl="1" indent="0">
              <a:buNone/>
            </a:pPr>
            <a:r>
              <a:rPr lang="en-US" sz="2000" dirty="0"/>
              <a:t> </a:t>
            </a:r>
            <a:r>
              <a:rPr lang="en-US" sz="2000" dirty="0" smtClean="0"/>
              <a:t>    weight </a:t>
            </a:r>
            <a:r>
              <a:rPr lang="en-US" sz="2000" dirty="0"/>
              <a:t>each set</a:t>
            </a:r>
            <a:r>
              <a:rPr lang="en-US" sz="2000" dirty="0" smtClean="0"/>
              <a:t>.</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4343400"/>
            <a:ext cx="2792083" cy="2233667"/>
          </a:xfrm>
          <a:prstGeom prst="rect">
            <a:avLst/>
          </a:prstGeom>
        </p:spPr>
      </p:pic>
      <p:sp>
        <p:nvSpPr>
          <p:cNvPr id="6" name="TextBox 5"/>
          <p:cNvSpPr txBox="1"/>
          <p:nvPr/>
        </p:nvSpPr>
        <p:spPr>
          <a:xfrm>
            <a:off x="5791200" y="6553200"/>
            <a:ext cx="2539478" cy="215444"/>
          </a:xfrm>
          <a:prstGeom prst="rect">
            <a:avLst/>
          </a:prstGeom>
          <a:noFill/>
        </p:spPr>
        <p:txBody>
          <a:bodyPr wrap="none" rtlCol="0">
            <a:spAutoFit/>
          </a:bodyPr>
          <a:lstStyle/>
          <a:p>
            <a:r>
              <a:rPr lang="en-US" sz="800" b="1" dirty="0"/>
              <a:t>Image courtesy of </a:t>
            </a:r>
            <a:r>
              <a:rPr lang="en-US" sz="800" b="1" dirty="0" smtClean="0"/>
              <a:t>Stuart Miles </a:t>
            </a:r>
            <a:r>
              <a:rPr lang="en-US" sz="800" b="1" dirty="0"/>
              <a:t>at </a:t>
            </a:r>
            <a:r>
              <a:rPr lang="en-US" sz="800" b="1" dirty="0" smtClean="0"/>
              <a:t>FreeDigitalPhotos.net</a:t>
            </a:r>
            <a:endParaRPr lang="en-US" sz="800" b="1" dirty="0"/>
          </a:p>
        </p:txBody>
      </p:sp>
    </p:spTree>
    <p:extLst>
      <p:ext uri="{BB962C8B-B14F-4D97-AF65-F5344CB8AC3E}">
        <p14:creationId xmlns:p14="http://schemas.microsoft.com/office/powerpoint/2010/main" val="577703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Workout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sp>
        <p:nvSpPr>
          <p:cNvPr id="10" name="TextBox 9"/>
          <p:cNvSpPr txBox="1"/>
          <p:nvPr/>
        </p:nvSpPr>
        <p:spPr>
          <a:xfrm>
            <a:off x="6490209" y="6400800"/>
            <a:ext cx="2488182" cy="215444"/>
          </a:xfrm>
          <a:prstGeom prst="rect">
            <a:avLst/>
          </a:prstGeom>
          <a:noFill/>
        </p:spPr>
        <p:txBody>
          <a:bodyPr wrap="none" rtlCol="0">
            <a:spAutoFit/>
          </a:bodyPr>
          <a:lstStyle/>
          <a:p>
            <a:r>
              <a:rPr lang="en-US" sz="800" b="1" dirty="0"/>
              <a:t>Image courtesy of </a:t>
            </a:r>
            <a:r>
              <a:rPr lang="en-US" sz="800" b="1" dirty="0" err="1" smtClean="0"/>
              <a:t>tiverylucky</a:t>
            </a:r>
            <a:r>
              <a:rPr lang="en-US" sz="800" b="1" dirty="0" smtClean="0"/>
              <a:t> </a:t>
            </a:r>
            <a:r>
              <a:rPr lang="en-US" sz="800" b="1" dirty="0"/>
              <a:t>at </a:t>
            </a:r>
            <a:r>
              <a:rPr lang="en-US" sz="800" b="1" dirty="0" smtClean="0"/>
              <a:t>FreeDigitalPhotos.net</a:t>
            </a:r>
            <a:endParaRPr lang="en-US" sz="800" b="1"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4197029256"/>
              </p:ext>
            </p:extLst>
          </p:nvPr>
        </p:nvGraphicFramePr>
        <p:xfrm>
          <a:off x="457200" y="1600200"/>
          <a:ext cx="3674390" cy="4023360"/>
        </p:xfrm>
        <a:graphic>
          <a:graphicData uri="http://schemas.openxmlformats.org/drawingml/2006/table">
            <a:tbl>
              <a:tblPr firstRow="1" bandRow="1">
                <a:tableStyleId>{5C22544A-7EE6-4342-B048-85BDC9FD1C3A}</a:tableStyleId>
              </a:tblPr>
              <a:tblGrid>
                <a:gridCol w="3674390"/>
              </a:tblGrid>
              <a:tr h="370840">
                <a:tc>
                  <a:txBody>
                    <a:bodyPr/>
                    <a:lstStyle/>
                    <a:p>
                      <a:r>
                        <a:rPr lang="en-US" sz="2400" u="sng" dirty="0" smtClean="0">
                          <a:solidFill>
                            <a:schemeClr val="tx1"/>
                          </a:solidFill>
                        </a:rPr>
                        <a:t>Monday</a:t>
                      </a:r>
                    </a:p>
                    <a:p>
                      <a:endParaRPr lang="en-US" sz="1800" b="1" i="0" u="none" strike="noStrike" kern="1200" baseline="0" dirty="0" smtClean="0">
                        <a:solidFill>
                          <a:schemeClr val="tx1"/>
                        </a:solidFill>
                        <a:latin typeface="+mn-lt"/>
                        <a:ea typeface="+mn-ea"/>
                        <a:cs typeface="+mn-cs"/>
                      </a:endParaRPr>
                    </a:p>
                    <a:p>
                      <a:r>
                        <a:rPr lang="en-US" sz="1800" b="1" i="0" u="none" strike="noStrike" kern="1200" baseline="0" dirty="0" smtClean="0">
                          <a:solidFill>
                            <a:schemeClr val="tx1"/>
                          </a:solidFill>
                          <a:latin typeface="+mn-lt"/>
                          <a:ea typeface="+mn-ea"/>
                          <a:cs typeface="+mn-cs"/>
                        </a:rPr>
                        <a:t>Legs: </a:t>
                      </a:r>
                      <a:endParaRPr lang="en-US" sz="1800" b="0" i="0" u="none" strike="noStrike" kern="1200" baseline="0" dirty="0" smtClean="0">
                        <a:solidFill>
                          <a:schemeClr val="tx1"/>
                        </a:solidFill>
                        <a:latin typeface="+mn-lt"/>
                        <a:ea typeface="+mn-ea"/>
                        <a:cs typeface="+mn-cs"/>
                      </a:endParaRPr>
                    </a:p>
                    <a:p>
                      <a:r>
                        <a:rPr lang="en-US" sz="1800" b="0" i="0" u="none" strike="noStrike" kern="1200" baseline="0" dirty="0" smtClean="0">
                          <a:solidFill>
                            <a:schemeClr val="tx1"/>
                          </a:solidFill>
                          <a:latin typeface="+mn-lt"/>
                          <a:ea typeface="+mn-ea"/>
                          <a:cs typeface="+mn-cs"/>
                        </a:rPr>
                        <a:t>• Squats </a:t>
                      </a:r>
                    </a:p>
                    <a:p>
                      <a:r>
                        <a:rPr lang="en-US" sz="1800" b="0" i="0" u="none" strike="noStrike" kern="1200" baseline="0" dirty="0" smtClean="0">
                          <a:solidFill>
                            <a:schemeClr val="tx1"/>
                          </a:solidFill>
                          <a:latin typeface="+mn-lt"/>
                          <a:ea typeface="+mn-ea"/>
                          <a:cs typeface="+mn-cs"/>
                        </a:rPr>
                        <a:t>• Leg Extensions </a:t>
                      </a:r>
                    </a:p>
                    <a:p>
                      <a:r>
                        <a:rPr lang="en-US" sz="1800" b="0" i="0" u="none" strike="noStrike" kern="1200" baseline="0" dirty="0" smtClean="0">
                          <a:solidFill>
                            <a:schemeClr val="tx1"/>
                          </a:solidFill>
                          <a:latin typeface="+mn-lt"/>
                          <a:ea typeface="+mn-ea"/>
                          <a:cs typeface="+mn-cs"/>
                        </a:rPr>
                        <a:t>• Hamstrings </a:t>
                      </a:r>
                    </a:p>
                    <a:p>
                      <a:r>
                        <a:rPr lang="en-US" sz="1800" b="0" i="0" u="none" strike="noStrike" kern="1200" baseline="0" dirty="0" smtClean="0">
                          <a:solidFill>
                            <a:schemeClr val="tx1"/>
                          </a:solidFill>
                          <a:latin typeface="+mn-lt"/>
                          <a:ea typeface="+mn-ea"/>
                          <a:cs typeface="+mn-cs"/>
                        </a:rPr>
                        <a:t>• Abductor and Adductor Muscles </a:t>
                      </a:r>
                    </a:p>
                    <a:p>
                      <a:r>
                        <a:rPr lang="en-US" sz="1800" b="0" i="0" u="none" strike="noStrike" kern="1200" baseline="0" dirty="0" smtClean="0">
                          <a:solidFill>
                            <a:schemeClr val="tx1"/>
                          </a:solidFill>
                          <a:latin typeface="+mn-lt"/>
                          <a:ea typeface="+mn-ea"/>
                          <a:cs typeface="+mn-cs"/>
                        </a:rPr>
                        <a:t>• Calf Raises </a:t>
                      </a:r>
                    </a:p>
                    <a:p>
                      <a:endParaRPr lang="en-US" sz="1800" b="1" i="0" u="none" strike="noStrike" kern="1200" baseline="0" dirty="0" smtClean="0">
                        <a:solidFill>
                          <a:schemeClr val="tx1"/>
                        </a:solidFill>
                        <a:latin typeface="+mn-lt"/>
                        <a:ea typeface="+mn-ea"/>
                        <a:cs typeface="+mn-cs"/>
                      </a:endParaRPr>
                    </a:p>
                    <a:p>
                      <a:r>
                        <a:rPr lang="en-US" sz="1800" b="1" i="0" u="none" strike="noStrike" kern="1200" baseline="0" dirty="0" smtClean="0">
                          <a:solidFill>
                            <a:schemeClr val="tx1"/>
                          </a:solidFill>
                          <a:latin typeface="+mn-lt"/>
                          <a:ea typeface="+mn-ea"/>
                          <a:cs typeface="+mn-cs"/>
                        </a:rPr>
                        <a:t>Biceps: </a:t>
                      </a:r>
                      <a:endParaRPr lang="en-US" sz="1800" b="0" i="0" u="none" strike="noStrike" kern="1200" baseline="0" dirty="0" smtClean="0">
                        <a:solidFill>
                          <a:schemeClr val="tx1"/>
                        </a:solidFill>
                        <a:latin typeface="+mn-lt"/>
                        <a:ea typeface="+mn-ea"/>
                        <a:cs typeface="+mn-cs"/>
                      </a:endParaRPr>
                    </a:p>
                    <a:p>
                      <a:r>
                        <a:rPr lang="en-US" sz="1800" b="0" i="0" u="none" strike="noStrike" kern="1200" baseline="0" dirty="0" smtClean="0">
                          <a:solidFill>
                            <a:schemeClr val="tx1"/>
                          </a:solidFill>
                          <a:latin typeface="+mn-lt"/>
                          <a:ea typeface="+mn-ea"/>
                          <a:cs typeface="+mn-cs"/>
                        </a:rPr>
                        <a:t>• Straight Bar Curls </a:t>
                      </a:r>
                    </a:p>
                    <a:p>
                      <a:r>
                        <a:rPr lang="en-US" sz="1800" b="0" i="0" u="none" strike="noStrike" kern="1200" baseline="0" dirty="0" smtClean="0">
                          <a:solidFill>
                            <a:schemeClr val="tx1"/>
                          </a:solidFill>
                          <a:latin typeface="+mn-lt"/>
                          <a:ea typeface="+mn-ea"/>
                          <a:cs typeface="+mn-cs"/>
                        </a:rPr>
                        <a:t>• Dumbbell Curls </a:t>
                      </a:r>
                    </a:p>
                    <a:p>
                      <a:r>
                        <a:rPr lang="en-US" sz="1800" b="0" i="0" u="none" strike="noStrike" kern="1200" baseline="0" dirty="0" smtClean="0">
                          <a:solidFill>
                            <a:schemeClr val="tx1"/>
                          </a:solidFill>
                          <a:latin typeface="+mn-lt"/>
                          <a:ea typeface="+mn-ea"/>
                          <a:cs typeface="+mn-cs"/>
                        </a:rPr>
                        <a:t>• Drop Sets 	</a:t>
                      </a:r>
                    </a:p>
                    <a:p>
                      <a:endParaRPr lang="en-US" dirty="0">
                        <a:solidFill>
                          <a:schemeClr val="tx1"/>
                        </a:solidFill>
                      </a:endParaRPr>
                    </a:p>
                  </a:txBody>
                  <a:tcPr>
                    <a:noFill/>
                  </a:tcPr>
                </a:tc>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1447800"/>
            <a:ext cx="1226320" cy="160019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7590" y="4419600"/>
            <a:ext cx="1524000" cy="2010916"/>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2552882261"/>
              </p:ext>
            </p:extLst>
          </p:nvPr>
        </p:nvGraphicFramePr>
        <p:xfrm>
          <a:off x="4648200" y="1600200"/>
          <a:ext cx="3429000" cy="4023360"/>
        </p:xfrm>
        <a:graphic>
          <a:graphicData uri="http://schemas.openxmlformats.org/drawingml/2006/table">
            <a:tbl>
              <a:tblPr firstRow="1" bandRow="1">
                <a:tableStyleId>{5C22544A-7EE6-4342-B048-85BDC9FD1C3A}</a:tableStyleId>
              </a:tblPr>
              <a:tblGrid>
                <a:gridCol w="3429000"/>
              </a:tblGrid>
              <a:tr h="370840">
                <a:tc>
                  <a:txBody>
                    <a:bodyPr/>
                    <a:lstStyle/>
                    <a:p>
                      <a:r>
                        <a:rPr lang="en-US" sz="2400" u="sng" dirty="0" smtClean="0">
                          <a:solidFill>
                            <a:schemeClr val="tx1"/>
                          </a:solidFill>
                        </a:rPr>
                        <a:t>Tuesday</a:t>
                      </a:r>
                    </a:p>
                    <a:p>
                      <a:endParaRPr lang="en-US" dirty="0" smtClean="0">
                        <a:solidFill>
                          <a:schemeClr val="tx1"/>
                        </a:solidFill>
                      </a:endParaRPr>
                    </a:p>
                    <a:p>
                      <a:r>
                        <a:rPr lang="en-US" b="1" dirty="0" smtClean="0">
                          <a:solidFill>
                            <a:schemeClr val="tx1"/>
                          </a:solidFill>
                        </a:rPr>
                        <a:t>Chest: </a:t>
                      </a:r>
                      <a:endParaRPr lang="en-US" dirty="0" smtClean="0">
                        <a:solidFill>
                          <a:schemeClr val="tx1"/>
                        </a:solidFill>
                      </a:endParaRPr>
                    </a:p>
                    <a:p>
                      <a:r>
                        <a:rPr lang="en-US" b="0" dirty="0" smtClean="0">
                          <a:solidFill>
                            <a:schemeClr val="tx1"/>
                          </a:solidFill>
                        </a:rPr>
                        <a:t>• Incline Dumbbell Press (upper) </a:t>
                      </a:r>
                    </a:p>
                    <a:p>
                      <a:r>
                        <a:rPr lang="en-US" b="0" dirty="0" smtClean="0">
                          <a:solidFill>
                            <a:schemeClr val="tx1"/>
                          </a:solidFill>
                        </a:rPr>
                        <a:t>• Decline Dumbbell Press (lower) </a:t>
                      </a:r>
                    </a:p>
                    <a:p>
                      <a:r>
                        <a:rPr lang="en-US" b="0" dirty="0" smtClean="0">
                          <a:solidFill>
                            <a:schemeClr val="tx1"/>
                          </a:solidFill>
                        </a:rPr>
                        <a:t>• Bench Press </a:t>
                      </a:r>
                    </a:p>
                    <a:p>
                      <a:r>
                        <a:rPr lang="en-US" b="0" dirty="0" smtClean="0">
                          <a:solidFill>
                            <a:schemeClr val="tx1"/>
                          </a:solidFill>
                        </a:rPr>
                        <a:t>• Dumbbell </a:t>
                      </a:r>
                      <a:r>
                        <a:rPr lang="en-US" b="0" dirty="0" err="1" smtClean="0">
                          <a:solidFill>
                            <a:schemeClr val="tx1"/>
                          </a:solidFill>
                        </a:rPr>
                        <a:t>Flyes</a:t>
                      </a:r>
                      <a:r>
                        <a:rPr lang="en-US" b="0" dirty="0" smtClean="0">
                          <a:solidFill>
                            <a:schemeClr val="tx1"/>
                          </a:solidFill>
                        </a:rPr>
                        <a:t> </a:t>
                      </a:r>
                    </a:p>
                    <a:p>
                      <a:endParaRPr lang="en-US" b="1" dirty="0" smtClean="0">
                        <a:solidFill>
                          <a:schemeClr val="tx1"/>
                        </a:solidFill>
                      </a:endParaRPr>
                    </a:p>
                    <a:p>
                      <a:r>
                        <a:rPr lang="en-US" b="1" dirty="0" smtClean="0">
                          <a:solidFill>
                            <a:schemeClr val="tx1"/>
                          </a:solidFill>
                        </a:rPr>
                        <a:t>Triceps: </a:t>
                      </a:r>
                      <a:endParaRPr lang="en-US" dirty="0" smtClean="0">
                        <a:solidFill>
                          <a:schemeClr val="tx1"/>
                        </a:solidFill>
                      </a:endParaRPr>
                    </a:p>
                    <a:p>
                      <a:r>
                        <a:rPr lang="en-US" b="0" dirty="0" smtClean="0">
                          <a:solidFill>
                            <a:schemeClr val="tx1"/>
                          </a:solidFill>
                        </a:rPr>
                        <a:t>• Triceps Extensions </a:t>
                      </a:r>
                    </a:p>
                    <a:p>
                      <a:r>
                        <a:rPr lang="en-US" b="0" dirty="0" smtClean="0">
                          <a:solidFill>
                            <a:schemeClr val="tx1"/>
                          </a:solidFill>
                        </a:rPr>
                        <a:t>• Triceps Pull-downs </a:t>
                      </a:r>
                    </a:p>
                    <a:p>
                      <a:r>
                        <a:rPr lang="en-US" b="0" dirty="0" smtClean="0">
                          <a:solidFill>
                            <a:schemeClr val="tx1"/>
                          </a:solidFill>
                        </a:rPr>
                        <a:t>• Triceps Kickbacks </a:t>
                      </a:r>
                    </a:p>
                    <a:p>
                      <a:r>
                        <a:rPr lang="en-US" b="0" dirty="0" smtClean="0">
                          <a:solidFill>
                            <a:schemeClr val="tx1"/>
                          </a:solidFill>
                        </a:rPr>
                        <a:t>• Triceps Press </a:t>
                      </a:r>
                      <a:r>
                        <a:rPr lang="en-US" dirty="0" smtClean="0">
                          <a:solidFill>
                            <a:schemeClr val="tx1"/>
                          </a:solidFill>
                        </a:rPr>
                        <a:t>	</a:t>
                      </a:r>
                    </a:p>
                    <a:p>
                      <a:endParaRPr lang="en-US" dirty="0">
                        <a:solidFill>
                          <a:schemeClr val="tx1"/>
                        </a:solidFill>
                      </a:endParaRPr>
                    </a:p>
                  </a:txBody>
                  <a:tcPr>
                    <a:noFill/>
                  </a:tcPr>
                </a:tc>
              </a:tr>
            </a:tbl>
          </a:graphicData>
        </a:graphic>
      </p:graphicFrame>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4200" y="1066800"/>
            <a:ext cx="1787986" cy="118109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81804" y="5030697"/>
            <a:ext cx="2104991" cy="1399819"/>
          </a:xfrm>
          <a:prstGeom prst="rect">
            <a:avLst/>
          </a:prstGeom>
        </p:spPr>
      </p:pic>
    </p:spTree>
    <p:extLst>
      <p:ext uri="{BB962C8B-B14F-4D97-AF65-F5344CB8AC3E}">
        <p14:creationId xmlns:p14="http://schemas.microsoft.com/office/powerpoint/2010/main" val="205360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Workout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sp>
        <p:nvSpPr>
          <p:cNvPr id="8" name="TextBox 7"/>
          <p:cNvSpPr txBox="1"/>
          <p:nvPr/>
        </p:nvSpPr>
        <p:spPr>
          <a:xfrm>
            <a:off x="3233801" y="2819400"/>
            <a:ext cx="1109599" cy="461665"/>
          </a:xfrm>
          <a:prstGeom prst="rect">
            <a:avLst/>
          </a:prstGeom>
          <a:noFill/>
        </p:spPr>
        <p:txBody>
          <a:bodyPr wrap="none" rtlCol="0">
            <a:spAutoFit/>
          </a:bodyPr>
          <a:lstStyle/>
          <a:p>
            <a:r>
              <a:rPr lang="en-US" sz="800" b="1" dirty="0"/>
              <a:t>Image courtesy of </a:t>
            </a:r>
            <a:endParaRPr lang="en-US" sz="800" b="1" dirty="0" smtClean="0"/>
          </a:p>
          <a:p>
            <a:r>
              <a:rPr lang="en-US" sz="800" b="1" dirty="0" err="1" smtClean="0"/>
              <a:t>Stockimages</a:t>
            </a:r>
            <a:r>
              <a:rPr lang="en-US" sz="800" b="1" dirty="0" smtClean="0"/>
              <a:t> </a:t>
            </a:r>
            <a:r>
              <a:rPr lang="en-US" sz="800" b="1" dirty="0"/>
              <a:t>at </a:t>
            </a:r>
            <a:endParaRPr lang="en-US" sz="800" b="1" dirty="0" smtClean="0"/>
          </a:p>
          <a:p>
            <a:r>
              <a:rPr lang="en-US" sz="800" b="1" dirty="0" smtClean="0"/>
              <a:t>FreeDigitalPhotos.net</a:t>
            </a:r>
            <a:endParaRPr lang="en-US" sz="800" b="1" dirty="0"/>
          </a:p>
        </p:txBody>
      </p:sp>
      <p:graphicFrame>
        <p:nvGraphicFramePr>
          <p:cNvPr id="10" name="Table 9"/>
          <p:cNvGraphicFramePr>
            <a:graphicFrameLocks noGrp="1"/>
          </p:cNvGraphicFramePr>
          <p:nvPr>
            <p:extLst>
              <p:ext uri="{D42A27DB-BD31-4B8C-83A1-F6EECF244321}">
                <p14:modId xmlns:p14="http://schemas.microsoft.com/office/powerpoint/2010/main" val="1311120379"/>
              </p:ext>
            </p:extLst>
          </p:nvPr>
        </p:nvGraphicFramePr>
        <p:xfrm>
          <a:off x="4898200" y="1524000"/>
          <a:ext cx="2264600" cy="3200400"/>
        </p:xfrm>
        <a:graphic>
          <a:graphicData uri="http://schemas.openxmlformats.org/drawingml/2006/table">
            <a:tbl>
              <a:tblPr firstRow="1" bandRow="1">
                <a:tableStyleId>{5C22544A-7EE6-4342-B048-85BDC9FD1C3A}</a:tableStyleId>
              </a:tblPr>
              <a:tblGrid>
                <a:gridCol w="2264600"/>
              </a:tblGrid>
              <a:tr h="370840">
                <a:tc>
                  <a:txBody>
                    <a:bodyPr/>
                    <a:lstStyle/>
                    <a:p>
                      <a:r>
                        <a:rPr lang="en-US" sz="2400" u="sng" dirty="0" smtClean="0">
                          <a:solidFill>
                            <a:schemeClr val="tx1"/>
                          </a:solidFill>
                        </a:rPr>
                        <a:t>Thursday</a:t>
                      </a:r>
                    </a:p>
                    <a:p>
                      <a:endParaRPr lang="en-US" dirty="0" smtClean="0">
                        <a:solidFill>
                          <a:schemeClr val="tx1"/>
                        </a:solidFill>
                      </a:endParaRPr>
                    </a:p>
                    <a:p>
                      <a:r>
                        <a:rPr lang="en-US" sz="1800" b="1" i="0" u="none" strike="noStrike" kern="1200" baseline="0" dirty="0" smtClean="0">
                          <a:solidFill>
                            <a:schemeClr val="tx1"/>
                          </a:solidFill>
                          <a:latin typeface="+mn-lt"/>
                          <a:ea typeface="+mn-ea"/>
                          <a:cs typeface="+mn-cs"/>
                        </a:rPr>
                        <a:t>Trapezius: </a:t>
                      </a:r>
                      <a:endParaRPr lang="en-US" sz="1800" b="0" i="0" u="none" strike="noStrike" kern="1200" baseline="0" dirty="0" smtClean="0">
                        <a:solidFill>
                          <a:schemeClr val="tx1"/>
                        </a:solidFill>
                        <a:latin typeface="+mn-lt"/>
                        <a:ea typeface="+mn-ea"/>
                        <a:cs typeface="+mn-cs"/>
                      </a:endParaRPr>
                    </a:p>
                    <a:p>
                      <a:r>
                        <a:rPr lang="en-US" sz="1800" b="0" i="0" u="none" strike="noStrike" kern="1200" baseline="0" dirty="0" smtClean="0">
                          <a:solidFill>
                            <a:schemeClr val="tx1"/>
                          </a:solidFill>
                          <a:latin typeface="+mn-lt"/>
                          <a:ea typeface="+mn-ea"/>
                          <a:cs typeface="+mn-cs"/>
                        </a:rPr>
                        <a:t>• Shrugs </a:t>
                      </a:r>
                    </a:p>
                    <a:p>
                      <a:endParaRPr lang="en-US" sz="1800" b="1" i="0" u="none" strike="noStrike" kern="1200" baseline="0" dirty="0" smtClean="0">
                        <a:solidFill>
                          <a:schemeClr val="tx1"/>
                        </a:solidFill>
                        <a:latin typeface="+mn-lt"/>
                        <a:ea typeface="+mn-ea"/>
                        <a:cs typeface="+mn-cs"/>
                      </a:endParaRPr>
                    </a:p>
                    <a:p>
                      <a:r>
                        <a:rPr lang="en-US" sz="1800" b="1" i="0" u="none" strike="noStrike" kern="1200" baseline="0" dirty="0" smtClean="0">
                          <a:solidFill>
                            <a:schemeClr val="tx1"/>
                          </a:solidFill>
                          <a:latin typeface="+mn-lt"/>
                          <a:ea typeface="+mn-ea"/>
                          <a:cs typeface="+mn-cs"/>
                        </a:rPr>
                        <a:t>Forearms: </a:t>
                      </a:r>
                      <a:endParaRPr lang="en-US" sz="1800" b="0" i="0" u="none" strike="noStrike" kern="1200" baseline="0" dirty="0" smtClean="0">
                        <a:solidFill>
                          <a:schemeClr val="tx1"/>
                        </a:solidFill>
                        <a:latin typeface="+mn-lt"/>
                        <a:ea typeface="+mn-ea"/>
                        <a:cs typeface="+mn-cs"/>
                      </a:endParaRPr>
                    </a:p>
                    <a:p>
                      <a:r>
                        <a:rPr lang="en-US" sz="1800" b="0" i="0" u="none" strike="noStrike" kern="1200" baseline="0" dirty="0" smtClean="0">
                          <a:solidFill>
                            <a:schemeClr val="tx1"/>
                          </a:solidFill>
                          <a:latin typeface="+mn-lt"/>
                          <a:ea typeface="+mn-ea"/>
                          <a:cs typeface="+mn-cs"/>
                        </a:rPr>
                        <a:t>• Forearm Curls </a:t>
                      </a:r>
                    </a:p>
                    <a:p>
                      <a:r>
                        <a:rPr lang="en-US" sz="1800" b="0" i="0" u="none" strike="noStrike" kern="1200" baseline="0" dirty="0" smtClean="0">
                          <a:solidFill>
                            <a:schemeClr val="tx1"/>
                          </a:solidFill>
                          <a:latin typeface="+mn-lt"/>
                          <a:ea typeface="+mn-ea"/>
                          <a:cs typeface="+mn-cs"/>
                        </a:rPr>
                        <a:t>• Any grip exercise </a:t>
                      </a:r>
                    </a:p>
                    <a:p>
                      <a:endParaRPr lang="en-US" sz="1800" b="1" i="0" u="none" strike="noStrike" kern="1200" baseline="0" dirty="0" smtClean="0">
                        <a:solidFill>
                          <a:schemeClr val="tx1"/>
                        </a:solidFill>
                        <a:latin typeface="+mn-lt"/>
                        <a:ea typeface="+mn-ea"/>
                        <a:cs typeface="+mn-cs"/>
                      </a:endParaRPr>
                    </a:p>
                    <a:p>
                      <a:r>
                        <a:rPr lang="en-US" sz="1800" b="1" i="0" u="none" strike="noStrike" kern="1200" baseline="0" dirty="0" smtClean="0">
                          <a:solidFill>
                            <a:schemeClr val="tx1"/>
                          </a:solidFill>
                          <a:latin typeface="+mn-lt"/>
                          <a:ea typeface="+mn-ea"/>
                          <a:cs typeface="+mn-cs"/>
                        </a:rPr>
                        <a:t>Gluteus Maximus: </a:t>
                      </a:r>
                      <a:endParaRPr lang="en-US" sz="1800" b="0" i="0" u="none" strike="noStrike" kern="1200" baseline="0" dirty="0" smtClean="0">
                        <a:solidFill>
                          <a:schemeClr val="tx1"/>
                        </a:solidFill>
                        <a:latin typeface="+mn-lt"/>
                        <a:ea typeface="+mn-ea"/>
                        <a:cs typeface="+mn-cs"/>
                      </a:endParaRPr>
                    </a:p>
                    <a:p>
                      <a:r>
                        <a:rPr lang="en-US" sz="1800" b="0" i="0" u="none" strike="noStrike" kern="1200" baseline="0" dirty="0" smtClean="0">
                          <a:solidFill>
                            <a:schemeClr val="tx1"/>
                          </a:solidFill>
                          <a:latin typeface="+mn-lt"/>
                          <a:ea typeface="+mn-ea"/>
                          <a:cs typeface="+mn-cs"/>
                        </a:rPr>
                        <a:t>• Cable kick backs </a:t>
                      </a:r>
                      <a:endParaRPr lang="en-US" dirty="0">
                        <a:solidFill>
                          <a:schemeClr val="tx1"/>
                        </a:solidFill>
                      </a:endParaRPr>
                    </a:p>
                  </a:txBody>
                  <a:tcPr>
                    <a:noFill/>
                  </a:tcPr>
                </a:tc>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1676400"/>
            <a:ext cx="2260606" cy="1511213"/>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688365802"/>
              </p:ext>
            </p:extLst>
          </p:nvPr>
        </p:nvGraphicFramePr>
        <p:xfrm>
          <a:off x="533400" y="1524000"/>
          <a:ext cx="3061032" cy="3749040"/>
        </p:xfrm>
        <a:graphic>
          <a:graphicData uri="http://schemas.openxmlformats.org/drawingml/2006/table">
            <a:tbl>
              <a:tblPr firstRow="1" bandRow="1">
                <a:tableStyleId>{5C22544A-7EE6-4342-B048-85BDC9FD1C3A}</a:tableStyleId>
              </a:tblPr>
              <a:tblGrid>
                <a:gridCol w="3061032"/>
              </a:tblGrid>
              <a:tr h="370840">
                <a:tc>
                  <a:txBody>
                    <a:bodyPr/>
                    <a:lstStyle/>
                    <a:p>
                      <a:r>
                        <a:rPr lang="en-US" sz="2400" u="sng" dirty="0" smtClean="0">
                          <a:solidFill>
                            <a:schemeClr val="tx1"/>
                          </a:solidFill>
                        </a:rPr>
                        <a:t>Wednesday</a:t>
                      </a:r>
                    </a:p>
                    <a:p>
                      <a:endParaRPr lang="en-US" b="1" dirty="0" smtClean="0">
                        <a:solidFill>
                          <a:schemeClr val="tx1"/>
                        </a:solidFill>
                      </a:endParaRPr>
                    </a:p>
                    <a:p>
                      <a:r>
                        <a:rPr lang="en-US" b="1" dirty="0" smtClean="0">
                          <a:solidFill>
                            <a:schemeClr val="tx1"/>
                          </a:solidFill>
                        </a:rPr>
                        <a:t>Shoulders</a:t>
                      </a:r>
                      <a:r>
                        <a:rPr lang="en-US" dirty="0" smtClean="0">
                          <a:solidFill>
                            <a:schemeClr val="tx1"/>
                          </a:solidFill>
                        </a:rPr>
                        <a:t>: </a:t>
                      </a:r>
                    </a:p>
                    <a:p>
                      <a:r>
                        <a:rPr lang="en-US" dirty="0" smtClean="0">
                          <a:solidFill>
                            <a:schemeClr val="tx1"/>
                          </a:solidFill>
                        </a:rPr>
                        <a:t>• </a:t>
                      </a:r>
                      <a:r>
                        <a:rPr lang="en-US" b="0" dirty="0" smtClean="0">
                          <a:solidFill>
                            <a:schemeClr val="tx1"/>
                          </a:solidFill>
                        </a:rPr>
                        <a:t>Military Press </a:t>
                      </a:r>
                    </a:p>
                    <a:p>
                      <a:r>
                        <a:rPr lang="en-US" b="0" dirty="0" smtClean="0">
                          <a:solidFill>
                            <a:schemeClr val="tx1"/>
                          </a:solidFill>
                        </a:rPr>
                        <a:t>• Dumbbell Rear Deltoid </a:t>
                      </a:r>
                    </a:p>
                    <a:p>
                      <a:r>
                        <a:rPr lang="en-US" b="0" dirty="0" smtClean="0">
                          <a:solidFill>
                            <a:schemeClr val="tx1"/>
                          </a:solidFill>
                        </a:rPr>
                        <a:t>• Dumbbell Lateral Raises </a:t>
                      </a:r>
                    </a:p>
                    <a:p>
                      <a:r>
                        <a:rPr lang="en-US" b="0" dirty="0" smtClean="0">
                          <a:solidFill>
                            <a:schemeClr val="tx1"/>
                          </a:solidFill>
                        </a:rPr>
                        <a:t>• Cable Raises </a:t>
                      </a:r>
                    </a:p>
                    <a:p>
                      <a:endParaRPr lang="en-US" b="1" dirty="0" smtClean="0">
                        <a:solidFill>
                          <a:schemeClr val="tx1"/>
                        </a:solidFill>
                      </a:endParaRPr>
                    </a:p>
                    <a:p>
                      <a:r>
                        <a:rPr lang="en-US" b="1" dirty="0" smtClean="0">
                          <a:solidFill>
                            <a:schemeClr val="tx1"/>
                          </a:solidFill>
                        </a:rPr>
                        <a:t>Back: </a:t>
                      </a:r>
                      <a:endParaRPr lang="en-US" dirty="0" smtClean="0">
                        <a:solidFill>
                          <a:schemeClr val="tx1"/>
                        </a:solidFill>
                      </a:endParaRPr>
                    </a:p>
                    <a:p>
                      <a:r>
                        <a:rPr lang="en-US" dirty="0" smtClean="0">
                          <a:solidFill>
                            <a:schemeClr val="tx1"/>
                          </a:solidFill>
                        </a:rPr>
                        <a:t>• </a:t>
                      </a:r>
                      <a:r>
                        <a:rPr lang="en-US" b="0" dirty="0" smtClean="0">
                          <a:solidFill>
                            <a:schemeClr val="tx1"/>
                          </a:solidFill>
                        </a:rPr>
                        <a:t>Seated Rows </a:t>
                      </a:r>
                    </a:p>
                    <a:p>
                      <a:r>
                        <a:rPr lang="en-US" b="0" dirty="0" smtClean="0">
                          <a:solidFill>
                            <a:schemeClr val="tx1"/>
                          </a:solidFill>
                        </a:rPr>
                        <a:t>• </a:t>
                      </a:r>
                      <a:r>
                        <a:rPr lang="en-US" b="0" dirty="0" err="1" smtClean="0">
                          <a:solidFill>
                            <a:schemeClr val="tx1"/>
                          </a:solidFill>
                        </a:rPr>
                        <a:t>Lat</a:t>
                      </a:r>
                      <a:r>
                        <a:rPr lang="en-US" b="0" dirty="0" smtClean="0">
                          <a:solidFill>
                            <a:schemeClr val="tx1"/>
                          </a:solidFill>
                        </a:rPr>
                        <a:t> Pull-downs Back </a:t>
                      </a:r>
                    </a:p>
                    <a:p>
                      <a:r>
                        <a:rPr lang="en-US" b="0" dirty="0" smtClean="0">
                          <a:solidFill>
                            <a:schemeClr val="tx1"/>
                          </a:solidFill>
                        </a:rPr>
                        <a:t>• </a:t>
                      </a:r>
                      <a:r>
                        <a:rPr lang="en-US" b="0" dirty="0" err="1" smtClean="0">
                          <a:solidFill>
                            <a:schemeClr val="tx1"/>
                          </a:solidFill>
                        </a:rPr>
                        <a:t>Lat</a:t>
                      </a:r>
                      <a:r>
                        <a:rPr lang="en-US" b="0" dirty="0" smtClean="0">
                          <a:solidFill>
                            <a:schemeClr val="tx1"/>
                          </a:solidFill>
                        </a:rPr>
                        <a:t> Pull-downs Front </a:t>
                      </a:r>
                    </a:p>
                    <a:p>
                      <a:r>
                        <a:rPr lang="en-US" b="0" dirty="0" smtClean="0">
                          <a:solidFill>
                            <a:schemeClr val="tx1"/>
                          </a:solidFill>
                        </a:rPr>
                        <a:t>• Dumbbell </a:t>
                      </a:r>
                      <a:r>
                        <a:rPr lang="en-US" b="0" dirty="0" err="1" smtClean="0">
                          <a:solidFill>
                            <a:schemeClr val="tx1"/>
                          </a:solidFill>
                        </a:rPr>
                        <a:t>Lat</a:t>
                      </a:r>
                      <a:r>
                        <a:rPr lang="en-US" b="0" dirty="0" smtClean="0">
                          <a:solidFill>
                            <a:schemeClr val="tx1"/>
                          </a:solidFill>
                        </a:rPr>
                        <a:t> Pulls</a:t>
                      </a:r>
                      <a:endParaRPr lang="en-US" b="0" dirty="0">
                        <a:solidFill>
                          <a:schemeClr val="tx1"/>
                        </a:solidFill>
                      </a:endParaRPr>
                    </a:p>
                  </a:txBody>
                  <a:tcPr>
                    <a:noFill/>
                  </a:tcPr>
                </a:tc>
              </a:tr>
            </a:tbl>
          </a:graphicData>
        </a:graphic>
      </p:graphicFrame>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1290544"/>
            <a:ext cx="2299032" cy="152885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1800" y="5031841"/>
            <a:ext cx="2162043" cy="1695771"/>
          </a:xfrm>
          <a:prstGeom prst="rect">
            <a:avLst/>
          </a:prstGeom>
        </p:spPr>
      </p:pic>
    </p:spTree>
    <p:extLst>
      <p:ext uri="{BB962C8B-B14F-4D97-AF65-F5344CB8AC3E}">
        <p14:creationId xmlns:p14="http://schemas.microsoft.com/office/powerpoint/2010/main" val="365806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Workout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sp>
        <p:nvSpPr>
          <p:cNvPr id="3" name="TextBox 2"/>
          <p:cNvSpPr txBox="1"/>
          <p:nvPr/>
        </p:nvSpPr>
        <p:spPr>
          <a:xfrm>
            <a:off x="533400" y="3810000"/>
            <a:ext cx="5729967" cy="646331"/>
          </a:xfrm>
          <a:prstGeom prst="rect">
            <a:avLst/>
          </a:prstGeom>
          <a:noFill/>
        </p:spPr>
        <p:txBody>
          <a:bodyPr wrap="none" rtlCol="0">
            <a:spAutoFit/>
          </a:bodyPr>
          <a:lstStyle/>
          <a:p>
            <a:r>
              <a:rPr lang="en-US" dirty="0"/>
              <a:t>For Friday and Saturday do four (4) sets of twelve (12) reps </a:t>
            </a:r>
            <a:endParaRPr lang="en-US" dirty="0" smtClean="0"/>
          </a:p>
          <a:p>
            <a:r>
              <a:rPr lang="en-US" dirty="0" smtClean="0"/>
              <a:t>pyramiding </a:t>
            </a:r>
            <a:r>
              <a:rPr lang="en-US" dirty="0"/>
              <a:t>the weight as heavy as </a:t>
            </a:r>
            <a:r>
              <a:rPr lang="en-US" dirty="0" smtClean="0"/>
              <a:t>you can.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4646280"/>
            <a:ext cx="2971800" cy="1976247"/>
          </a:xfrm>
          <a:prstGeom prst="rect">
            <a:avLst/>
          </a:prstGeom>
        </p:spPr>
      </p:pic>
      <p:sp>
        <p:nvSpPr>
          <p:cNvPr id="8" name="TextBox 7"/>
          <p:cNvSpPr txBox="1"/>
          <p:nvPr/>
        </p:nvSpPr>
        <p:spPr>
          <a:xfrm>
            <a:off x="5929687" y="6629400"/>
            <a:ext cx="2541080" cy="215444"/>
          </a:xfrm>
          <a:prstGeom prst="rect">
            <a:avLst/>
          </a:prstGeom>
          <a:noFill/>
        </p:spPr>
        <p:txBody>
          <a:bodyPr wrap="none" rtlCol="0">
            <a:spAutoFit/>
          </a:bodyPr>
          <a:lstStyle/>
          <a:p>
            <a:r>
              <a:rPr lang="en-US" sz="800" b="1" dirty="0"/>
              <a:t>Image courtesy of </a:t>
            </a:r>
            <a:r>
              <a:rPr lang="en-US" sz="800" b="1" dirty="0" smtClean="0"/>
              <a:t>phanlop88 </a:t>
            </a:r>
            <a:r>
              <a:rPr lang="en-US" sz="800" b="1" dirty="0"/>
              <a:t>at </a:t>
            </a:r>
            <a:r>
              <a:rPr lang="en-US" sz="800" b="1" dirty="0" smtClean="0"/>
              <a:t>FreeDigitalPhotos.net</a:t>
            </a:r>
            <a:endParaRPr lang="en-US" sz="800" b="1" dirty="0"/>
          </a:p>
        </p:txBody>
      </p:sp>
      <p:graphicFrame>
        <p:nvGraphicFramePr>
          <p:cNvPr id="11" name="Table 10"/>
          <p:cNvGraphicFramePr>
            <a:graphicFrameLocks noGrp="1"/>
          </p:cNvGraphicFramePr>
          <p:nvPr>
            <p:extLst>
              <p:ext uri="{D42A27DB-BD31-4B8C-83A1-F6EECF244321}">
                <p14:modId xmlns:p14="http://schemas.microsoft.com/office/powerpoint/2010/main" val="2659395763"/>
              </p:ext>
            </p:extLst>
          </p:nvPr>
        </p:nvGraphicFramePr>
        <p:xfrm>
          <a:off x="4572000" y="1524000"/>
          <a:ext cx="4191000" cy="1828800"/>
        </p:xfrm>
        <a:graphic>
          <a:graphicData uri="http://schemas.openxmlformats.org/drawingml/2006/table">
            <a:tbl>
              <a:tblPr firstRow="1" bandRow="1">
                <a:tableStyleId>{5C22544A-7EE6-4342-B048-85BDC9FD1C3A}</a:tableStyleId>
              </a:tblPr>
              <a:tblGrid>
                <a:gridCol w="4191000"/>
              </a:tblGrid>
              <a:tr h="370840">
                <a:tc>
                  <a:txBody>
                    <a:bodyPr/>
                    <a:lstStyle/>
                    <a:p>
                      <a:r>
                        <a:rPr lang="en-US" sz="2400" u="sng" dirty="0" smtClean="0">
                          <a:solidFill>
                            <a:schemeClr val="tx1"/>
                          </a:solidFill>
                        </a:rPr>
                        <a:t>Saturday</a:t>
                      </a:r>
                    </a:p>
                    <a:p>
                      <a:endParaRPr lang="en-US" dirty="0" smtClean="0">
                        <a:solidFill>
                          <a:schemeClr val="tx1"/>
                        </a:solidFill>
                      </a:endParaRPr>
                    </a:p>
                    <a:p>
                      <a:r>
                        <a:rPr lang="en-US" sz="1800" b="1" i="0" u="none" strike="noStrike" kern="1200" baseline="0" dirty="0" smtClean="0">
                          <a:solidFill>
                            <a:schemeClr val="tx1"/>
                          </a:solidFill>
                          <a:latin typeface="+mn-lt"/>
                          <a:ea typeface="+mn-ea"/>
                          <a:cs typeface="+mn-cs"/>
                        </a:rPr>
                        <a:t>Shoulders, Back and Biceps: </a:t>
                      </a:r>
                      <a:endParaRPr lang="en-US" sz="1800" b="0" i="0" u="none" strike="noStrike" kern="1200" baseline="0" dirty="0" smtClean="0">
                        <a:solidFill>
                          <a:schemeClr val="tx1"/>
                        </a:solidFill>
                        <a:latin typeface="+mn-lt"/>
                        <a:ea typeface="+mn-ea"/>
                        <a:cs typeface="+mn-cs"/>
                      </a:endParaRPr>
                    </a:p>
                    <a:p>
                      <a:r>
                        <a:rPr lang="en-US" sz="1800" b="0" i="0" u="none" strike="noStrike" kern="1200" baseline="0" dirty="0" smtClean="0">
                          <a:solidFill>
                            <a:schemeClr val="tx1"/>
                          </a:solidFill>
                          <a:latin typeface="+mn-lt"/>
                          <a:ea typeface="+mn-ea"/>
                          <a:cs typeface="+mn-cs"/>
                        </a:rPr>
                        <a:t>• Shoulders: Military Press </a:t>
                      </a:r>
                    </a:p>
                    <a:p>
                      <a:r>
                        <a:rPr lang="en-US" sz="1800" b="0" i="0" u="none" strike="noStrike" kern="1200" baseline="0" dirty="0" smtClean="0">
                          <a:solidFill>
                            <a:schemeClr val="tx1"/>
                          </a:solidFill>
                          <a:latin typeface="+mn-lt"/>
                          <a:ea typeface="+mn-ea"/>
                          <a:cs typeface="+mn-cs"/>
                        </a:rPr>
                        <a:t>• Back: Sit-up Row Machine (rear deltoids) </a:t>
                      </a:r>
                    </a:p>
                    <a:p>
                      <a:r>
                        <a:rPr lang="en-US" sz="1800" b="0" i="0" u="none" strike="noStrike" kern="1200" baseline="0" dirty="0" smtClean="0">
                          <a:solidFill>
                            <a:schemeClr val="tx1"/>
                          </a:solidFill>
                          <a:latin typeface="+mn-lt"/>
                          <a:ea typeface="+mn-ea"/>
                          <a:cs typeface="+mn-cs"/>
                        </a:rPr>
                        <a:t>• Biceps: Dumbbell Curls</a:t>
                      </a:r>
                      <a:endParaRPr lang="en-US" dirty="0">
                        <a:solidFill>
                          <a:sysClr val="windowText" lastClr="000000"/>
                        </a:solidFill>
                      </a:endParaRPr>
                    </a:p>
                  </a:txBody>
                  <a:tcPr>
                    <a:no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121154558"/>
              </p:ext>
            </p:extLst>
          </p:nvPr>
        </p:nvGraphicFramePr>
        <p:xfrm>
          <a:off x="838200" y="1524000"/>
          <a:ext cx="2971800" cy="1828800"/>
        </p:xfrm>
        <a:graphic>
          <a:graphicData uri="http://schemas.openxmlformats.org/drawingml/2006/table">
            <a:tbl>
              <a:tblPr firstRow="1" bandRow="1">
                <a:tableStyleId>{5C22544A-7EE6-4342-B048-85BDC9FD1C3A}</a:tableStyleId>
              </a:tblPr>
              <a:tblGrid>
                <a:gridCol w="2971800"/>
              </a:tblGrid>
              <a:tr h="370840">
                <a:tc>
                  <a:txBody>
                    <a:bodyPr/>
                    <a:lstStyle/>
                    <a:p>
                      <a:r>
                        <a:rPr lang="en-US" sz="2400" u="sng" dirty="0" smtClean="0">
                          <a:solidFill>
                            <a:sysClr val="windowText" lastClr="000000"/>
                          </a:solidFill>
                        </a:rPr>
                        <a:t>Friday</a:t>
                      </a:r>
                    </a:p>
                    <a:p>
                      <a:endParaRPr lang="en-US" b="1" dirty="0" smtClean="0">
                        <a:solidFill>
                          <a:sysClr val="windowText" lastClr="000000"/>
                        </a:solidFill>
                      </a:endParaRPr>
                    </a:p>
                    <a:p>
                      <a:r>
                        <a:rPr lang="en-US" b="1" dirty="0" smtClean="0">
                          <a:solidFill>
                            <a:sysClr val="windowText" lastClr="000000"/>
                          </a:solidFill>
                        </a:rPr>
                        <a:t>Legs, Chest and Triceps: </a:t>
                      </a:r>
                      <a:endParaRPr lang="en-US" dirty="0" smtClean="0">
                        <a:solidFill>
                          <a:sysClr val="windowText" lastClr="000000"/>
                        </a:solidFill>
                      </a:endParaRPr>
                    </a:p>
                    <a:p>
                      <a:r>
                        <a:rPr lang="en-US" b="0" dirty="0" smtClean="0">
                          <a:solidFill>
                            <a:sysClr val="windowText" lastClr="000000"/>
                          </a:solidFill>
                        </a:rPr>
                        <a:t>• Legs: Sled </a:t>
                      </a:r>
                    </a:p>
                    <a:p>
                      <a:r>
                        <a:rPr lang="en-US" b="0" dirty="0" smtClean="0">
                          <a:solidFill>
                            <a:sysClr val="windowText" lastClr="000000"/>
                          </a:solidFill>
                        </a:rPr>
                        <a:t>• Chest: Bench </a:t>
                      </a:r>
                    </a:p>
                    <a:p>
                      <a:r>
                        <a:rPr lang="en-US" b="0" dirty="0" smtClean="0">
                          <a:solidFill>
                            <a:sysClr val="windowText" lastClr="000000"/>
                          </a:solidFill>
                        </a:rPr>
                        <a:t>• Triceps: Barbell Extensions</a:t>
                      </a:r>
                      <a:endParaRPr lang="en-US" b="0" dirty="0">
                        <a:solidFill>
                          <a:sysClr val="windowText" lastClr="000000"/>
                        </a:solidFill>
                      </a:endParaRPr>
                    </a:p>
                  </a:txBody>
                  <a:tcPr>
                    <a:noFill/>
                  </a:tcPr>
                </a:tc>
              </a:tr>
            </a:tbl>
          </a:graphicData>
        </a:graphic>
      </p:graphicFrame>
    </p:spTree>
    <p:extLst>
      <p:ext uri="{BB962C8B-B14F-4D97-AF65-F5344CB8AC3E}">
        <p14:creationId xmlns:p14="http://schemas.microsoft.com/office/powerpoint/2010/main" val="208946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838200"/>
            <a:ext cx="2792083" cy="2792083"/>
          </a:xfrm>
          <a:prstGeom prst="rect">
            <a:avLst/>
          </a:prstGeom>
        </p:spPr>
      </p:pic>
      <p:sp>
        <p:nvSpPr>
          <p:cNvPr id="2" name="Title 1"/>
          <p:cNvSpPr>
            <a:spLocks noGrp="1"/>
          </p:cNvSpPr>
          <p:nvPr>
            <p:ph type="title"/>
          </p:nvPr>
        </p:nvSpPr>
        <p:spPr/>
        <p:txBody>
          <a:bodyPr/>
          <a:lstStyle/>
          <a:p>
            <a:r>
              <a:rPr lang="en-US" dirty="0" smtClean="0"/>
              <a:t>Fitness Testing</a:t>
            </a:r>
            <a:endParaRPr lang="en-US" dirty="0"/>
          </a:p>
        </p:txBody>
      </p:sp>
      <p:sp>
        <p:nvSpPr>
          <p:cNvPr id="3" name="Content Placeholder 2"/>
          <p:cNvSpPr>
            <a:spLocks noGrp="1"/>
          </p:cNvSpPr>
          <p:nvPr>
            <p:ph idx="1"/>
          </p:nvPr>
        </p:nvSpPr>
        <p:spPr/>
        <p:txBody>
          <a:bodyPr/>
          <a:lstStyle/>
          <a:p>
            <a:r>
              <a:rPr lang="en-US" dirty="0" smtClean="0"/>
              <a:t>Flexibility Test</a:t>
            </a:r>
          </a:p>
          <a:p>
            <a:r>
              <a:rPr lang="en-US" dirty="0" smtClean="0"/>
              <a:t>One-Minute Sit-Up Test</a:t>
            </a:r>
          </a:p>
          <a:p>
            <a:r>
              <a:rPr lang="en-US" dirty="0" smtClean="0"/>
              <a:t>Pushup Test</a:t>
            </a:r>
          </a:p>
          <a:p>
            <a:r>
              <a:rPr lang="en-US" dirty="0" smtClean="0"/>
              <a:t>Three-Minute Step Test</a:t>
            </a:r>
          </a:p>
          <a:p>
            <a:r>
              <a:rPr lang="en-US" dirty="0" smtClean="0"/>
              <a:t>Body Composition</a:t>
            </a:r>
          </a:p>
          <a:p>
            <a:pPr lvl="1">
              <a:buFont typeface="Arial" panose="020B0604020202020204" pitchFamily="34" charset="0"/>
              <a:buChar char="•"/>
            </a:pPr>
            <a:r>
              <a:rPr lang="en-US" dirty="0" err="1"/>
              <a:t>Durnan</a:t>
            </a:r>
            <a:r>
              <a:rPr lang="en-US" dirty="0"/>
              <a:t> Method </a:t>
            </a:r>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4395707"/>
            <a:ext cx="1778000" cy="1905000"/>
          </a:xfrm>
          <a:prstGeom prst="rect">
            <a:avLst/>
          </a:prstGeom>
        </p:spPr>
      </p:pic>
      <p:sp>
        <p:nvSpPr>
          <p:cNvPr id="7" name="TextBox 6"/>
          <p:cNvSpPr txBox="1"/>
          <p:nvPr/>
        </p:nvSpPr>
        <p:spPr>
          <a:xfrm>
            <a:off x="5964791" y="3414839"/>
            <a:ext cx="2444900" cy="215444"/>
          </a:xfrm>
          <a:prstGeom prst="rect">
            <a:avLst/>
          </a:prstGeom>
          <a:noFill/>
        </p:spPr>
        <p:txBody>
          <a:bodyPr wrap="none" rtlCol="0">
            <a:spAutoFit/>
          </a:bodyPr>
          <a:lstStyle/>
          <a:p>
            <a:r>
              <a:rPr lang="en-US" sz="800" b="1" dirty="0"/>
              <a:t>Image courtesy of </a:t>
            </a:r>
            <a:r>
              <a:rPr lang="en-US" sz="800" b="1" dirty="0" err="1" smtClean="0"/>
              <a:t>digitalart</a:t>
            </a:r>
            <a:r>
              <a:rPr lang="en-US" sz="800" b="1" dirty="0" smtClean="0"/>
              <a:t> </a:t>
            </a:r>
            <a:r>
              <a:rPr lang="en-US" sz="800" b="1" dirty="0"/>
              <a:t>at </a:t>
            </a:r>
            <a:r>
              <a:rPr lang="en-US" sz="800" b="1" dirty="0" smtClean="0"/>
              <a:t>FreeDigitalPhotos.net</a:t>
            </a:r>
            <a:endParaRPr lang="en-US" sz="800" b="1" dirty="0"/>
          </a:p>
        </p:txBody>
      </p:sp>
    </p:spTree>
    <p:extLst>
      <p:ext uri="{BB962C8B-B14F-4D97-AF65-F5344CB8AC3E}">
        <p14:creationId xmlns:p14="http://schemas.microsoft.com/office/powerpoint/2010/main" val="127575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Stretching</a:t>
            </a:r>
            <a:endParaRPr lang="en-US" dirty="0"/>
          </a:p>
        </p:txBody>
      </p:sp>
      <p:sp>
        <p:nvSpPr>
          <p:cNvPr id="3" name="Content Placeholder 2"/>
          <p:cNvSpPr>
            <a:spLocks noGrp="1"/>
          </p:cNvSpPr>
          <p:nvPr>
            <p:ph idx="1"/>
          </p:nvPr>
        </p:nvSpPr>
        <p:spPr>
          <a:xfrm>
            <a:off x="457200" y="1874837"/>
            <a:ext cx="8229600" cy="4525963"/>
          </a:xfrm>
        </p:spPr>
        <p:txBody>
          <a:bodyPr/>
          <a:lstStyle/>
          <a:p>
            <a:r>
              <a:rPr lang="en-US" dirty="0" smtClean="0"/>
              <a:t>Benefits</a:t>
            </a:r>
          </a:p>
          <a:p>
            <a:r>
              <a:rPr lang="en-US" dirty="0" smtClean="0"/>
              <a:t>Types of Stretching</a:t>
            </a:r>
          </a:p>
          <a:p>
            <a:r>
              <a:rPr lang="en-US" dirty="0" smtClean="0"/>
              <a:t>Precautions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4038600"/>
            <a:ext cx="3450566" cy="2286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1219200"/>
            <a:ext cx="2294626" cy="3450566"/>
          </a:xfrm>
          <a:prstGeom prst="rect">
            <a:avLst/>
          </a:prstGeom>
        </p:spPr>
      </p:pic>
      <p:sp>
        <p:nvSpPr>
          <p:cNvPr id="7" name="TextBox 6"/>
          <p:cNvSpPr txBox="1"/>
          <p:nvPr/>
        </p:nvSpPr>
        <p:spPr>
          <a:xfrm>
            <a:off x="3429000" y="6311685"/>
            <a:ext cx="2792752" cy="215444"/>
          </a:xfrm>
          <a:prstGeom prst="rect">
            <a:avLst/>
          </a:prstGeom>
          <a:noFill/>
        </p:spPr>
        <p:txBody>
          <a:bodyPr wrap="none" rtlCol="0">
            <a:spAutoFit/>
          </a:bodyPr>
          <a:lstStyle/>
          <a:p>
            <a:r>
              <a:rPr lang="en-US" sz="800" b="1" dirty="0"/>
              <a:t>Image courtesy of </a:t>
            </a:r>
            <a:r>
              <a:rPr lang="en-US" sz="800" b="1" dirty="0" err="1"/>
              <a:t>i</a:t>
            </a:r>
            <a:r>
              <a:rPr lang="en-US" sz="800" b="1" dirty="0" err="1" smtClean="0"/>
              <a:t>magerymajestic</a:t>
            </a:r>
            <a:r>
              <a:rPr lang="en-US" sz="800" b="1" dirty="0" smtClean="0"/>
              <a:t> </a:t>
            </a:r>
            <a:r>
              <a:rPr lang="en-US" sz="800" b="1" dirty="0"/>
              <a:t>at </a:t>
            </a:r>
            <a:r>
              <a:rPr lang="en-US" sz="800" b="1" dirty="0" smtClean="0"/>
              <a:t>FreeDigitalPhotos.net</a:t>
            </a:r>
            <a:endParaRPr lang="en-US" sz="800" b="1" dirty="0"/>
          </a:p>
        </p:txBody>
      </p:sp>
      <p:sp>
        <p:nvSpPr>
          <p:cNvPr id="8" name="TextBox 7"/>
          <p:cNvSpPr txBox="1"/>
          <p:nvPr/>
        </p:nvSpPr>
        <p:spPr>
          <a:xfrm>
            <a:off x="6472735" y="4669766"/>
            <a:ext cx="2278188" cy="338554"/>
          </a:xfrm>
          <a:prstGeom prst="rect">
            <a:avLst/>
          </a:prstGeom>
          <a:noFill/>
        </p:spPr>
        <p:txBody>
          <a:bodyPr wrap="none" rtlCol="0">
            <a:spAutoFit/>
          </a:bodyPr>
          <a:lstStyle/>
          <a:p>
            <a:r>
              <a:rPr lang="en-US" sz="800" b="1" dirty="0"/>
              <a:t>Image courtesy of </a:t>
            </a:r>
            <a:r>
              <a:rPr lang="en-US" sz="800" b="1" dirty="0" smtClean="0"/>
              <a:t>Serge </a:t>
            </a:r>
            <a:r>
              <a:rPr lang="en-US" sz="800" b="1" dirty="0" err="1" smtClean="0"/>
              <a:t>Bertasius</a:t>
            </a:r>
            <a:r>
              <a:rPr lang="en-US" sz="800" b="1" dirty="0" smtClean="0"/>
              <a:t> Photography </a:t>
            </a:r>
          </a:p>
          <a:p>
            <a:r>
              <a:rPr lang="en-US" sz="800" b="1" dirty="0" smtClean="0"/>
              <a:t>at FreeDigitalPhotos.net</a:t>
            </a:r>
            <a:endParaRPr lang="en-US" sz="800" b="1" dirty="0"/>
          </a:p>
        </p:txBody>
      </p:sp>
    </p:spTree>
    <p:extLst>
      <p:ext uri="{BB962C8B-B14F-4D97-AF65-F5344CB8AC3E}">
        <p14:creationId xmlns:p14="http://schemas.microsoft.com/office/powerpoint/2010/main" val="199384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2771385"/>
            <a:ext cx="2294626" cy="3450566"/>
          </a:xfrm>
          <a:prstGeom prst="rect">
            <a:avLst/>
          </a:prstGeom>
        </p:spPr>
      </p:pic>
      <p:sp>
        <p:nvSpPr>
          <p:cNvPr id="2" name="Title 1"/>
          <p:cNvSpPr>
            <a:spLocks noGrp="1"/>
          </p:cNvSpPr>
          <p:nvPr>
            <p:ph type="title"/>
          </p:nvPr>
        </p:nvSpPr>
        <p:spPr/>
        <p:txBody>
          <a:bodyPr/>
          <a:lstStyle/>
          <a:p>
            <a:r>
              <a:rPr lang="en-US" dirty="0" smtClean="0"/>
              <a:t>Yoga</a:t>
            </a:r>
            <a:endParaRPr lang="en-US" dirty="0"/>
          </a:p>
        </p:txBody>
      </p:sp>
      <p:sp>
        <p:nvSpPr>
          <p:cNvPr id="3" name="Content Placeholder 2"/>
          <p:cNvSpPr>
            <a:spLocks noGrp="1"/>
          </p:cNvSpPr>
          <p:nvPr>
            <p:ph idx="1"/>
          </p:nvPr>
        </p:nvSpPr>
        <p:spPr/>
        <p:txBody>
          <a:bodyPr>
            <a:normAutofit/>
          </a:bodyPr>
          <a:lstStyle/>
          <a:p>
            <a:r>
              <a:rPr lang="en-US" sz="2800" dirty="0" smtClean="0"/>
              <a:t>Benefits</a:t>
            </a:r>
          </a:p>
          <a:p>
            <a:pPr lvl="1">
              <a:buFont typeface="Arial" panose="020B0604020202020204" pitchFamily="34" charset="0"/>
              <a:buChar char="•"/>
            </a:pPr>
            <a:r>
              <a:rPr lang="en-US" sz="2000" dirty="0" smtClean="0"/>
              <a:t>Relaxation</a:t>
            </a:r>
          </a:p>
          <a:p>
            <a:pPr lvl="1">
              <a:buFont typeface="Arial" panose="020B0604020202020204" pitchFamily="34" charset="0"/>
              <a:buChar char="•"/>
            </a:pPr>
            <a:r>
              <a:rPr lang="en-US" sz="2000" dirty="0" smtClean="0"/>
              <a:t>Increased Flexibility</a:t>
            </a:r>
          </a:p>
          <a:p>
            <a:pPr lvl="1">
              <a:buFont typeface="Arial" panose="020B0604020202020204" pitchFamily="34" charset="0"/>
              <a:buChar char="•"/>
            </a:pPr>
            <a:r>
              <a:rPr lang="en-US" sz="2000" dirty="0" smtClean="0"/>
              <a:t>Increased Respiration</a:t>
            </a:r>
          </a:p>
          <a:p>
            <a:pPr lvl="1">
              <a:buFont typeface="Arial" panose="020B0604020202020204" pitchFamily="34" charset="0"/>
              <a:buChar char="•"/>
            </a:pPr>
            <a:r>
              <a:rPr lang="en-US" sz="2000" dirty="0" smtClean="0"/>
              <a:t>Increased Circulation</a:t>
            </a:r>
          </a:p>
          <a:p>
            <a:pPr lvl="1">
              <a:buFont typeface="Arial" panose="020B0604020202020204" pitchFamily="34" charset="0"/>
              <a:buChar char="•"/>
            </a:pPr>
            <a:r>
              <a:rPr lang="en-US" sz="2000" dirty="0" smtClean="0"/>
              <a:t>Self-Awareness</a:t>
            </a:r>
          </a:p>
          <a:p>
            <a:r>
              <a:rPr lang="en-US" sz="2800" dirty="0" smtClean="0"/>
              <a:t>Requirements</a:t>
            </a:r>
          </a:p>
          <a:p>
            <a:r>
              <a:rPr lang="en-US" sz="2800" dirty="0" smtClean="0"/>
              <a:t>Guidelines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sp>
        <p:nvSpPr>
          <p:cNvPr id="7" name="TextBox 6"/>
          <p:cNvSpPr txBox="1"/>
          <p:nvPr/>
        </p:nvSpPr>
        <p:spPr>
          <a:xfrm>
            <a:off x="3495786" y="6185356"/>
            <a:ext cx="2313454" cy="215444"/>
          </a:xfrm>
          <a:prstGeom prst="rect">
            <a:avLst/>
          </a:prstGeom>
          <a:noFill/>
        </p:spPr>
        <p:txBody>
          <a:bodyPr wrap="none" rtlCol="0">
            <a:spAutoFit/>
          </a:bodyPr>
          <a:lstStyle/>
          <a:p>
            <a:r>
              <a:rPr lang="en-US" sz="800" b="1" dirty="0" smtClean="0"/>
              <a:t>Image </a:t>
            </a:r>
            <a:r>
              <a:rPr lang="en-US" sz="800" b="1" dirty="0"/>
              <a:t>courtesy of </a:t>
            </a:r>
            <a:r>
              <a:rPr lang="en-US" sz="800" b="1" dirty="0" err="1" smtClean="0"/>
              <a:t>Ambro</a:t>
            </a:r>
            <a:r>
              <a:rPr lang="en-US" sz="800" b="1" dirty="0" smtClean="0"/>
              <a:t> </a:t>
            </a:r>
            <a:r>
              <a:rPr lang="en-US" sz="800" b="1" dirty="0"/>
              <a:t>at </a:t>
            </a:r>
            <a:r>
              <a:rPr lang="en-US" sz="800" b="1" dirty="0" smtClean="0"/>
              <a:t>FreeDigitalPhotos.net</a:t>
            </a:r>
            <a:endParaRPr lang="en-US" sz="800" b="1"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1143000"/>
            <a:ext cx="2074350" cy="3142954"/>
          </a:xfrm>
          <a:prstGeom prst="rect">
            <a:avLst/>
          </a:prstGeom>
        </p:spPr>
      </p:pic>
      <p:sp>
        <p:nvSpPr>
          <p:cNvPr id="9" name="TextBox 8"/>
          <p:cNvSpPr txBox="1"/>
          <p:nvPr/>
        </p:nvSpPr>
        <p:spPr>
          <a:xfrm>
            <a:off x="6069594" y="4280356"/>
            <a:ext cx="2584362" cy="215444"/>
          </a:xfrm>
          <a:prstGeom prst="rect">
            <a:avLst/>
          </a:prstGeom>
          <a:noFill/>
        </p:spPr>
        <p:txBody>
          <a:bodyPr wrap="none" rtlCol="0">
            <a:spAutoFit/>
          </a:bodyPr>
          <a:lstStyle/>
          <a:p>
            <a:r>
              <a:rPr lang="en-US" sz="800" b="1" dirty="0" smtClean="0"/>
              <a:t>Image </a:t>
            </a:r>
            <a:r>
              <a:rPr lang="en-US" sz="800" b="1" dirty="0"/>
              <a:t>courtesy of </a:t>
            </a:r>
            <a:r>
              <a:rPr lang="en-US" sz="800" b="1" dirty="0" smtClean="0"/>
              <a:t>Ohmega1982 </a:t>
            </a:r>
            <a:r>
              <a:rPr lang="en-US" sz="800" b="1" dirty="0"/>
              <a:t>at </a:t>
            </a:r>
            <a:r>
              <a:rPr lang="en-US" sz="800" b="1" dirty="0" smtClean="0"/>
              <a:t>FreeDigitalPhotos.net</a:t>
            </a:r>
            <a:endParaRPr lang="en-US" sz="800" b="1" dirty="0"/>
          </a:p>
        </p:txBody>
      </p:sp>
    </p:spTree>
    <p:extLst>
      <p:ext uri="{BB962C8B-B14F-4D97-AF65-F5344CB8AC3E}">
        <p14:creationId xmlns:p14="http://schemas.microsoft.com/office/powerpoint/2010/main" val="294310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Macronutrients</a:t>
            </a:r>
            <a:endParaRPr lang="en-US" dirty="0"/>
          </a:p>
        </p:txBody>
      </p:sp>
      <p:sp>
        <p:nvSpPr>
          <p:cNvPr id="3" name="Content Placeholder 2"/>
          <p:cNvSpPr>
            <a:spLocks noGrp="1"/>
          </p:cNvSpPr>
          <p:nvPr>
            <p:ph idx="1"/>
          </p:nvPr>
        </p:nvSpPr>
        <p:spPr/>
        <p:txBody>
          <a:bodyPr/>
          <a:lstStyle/>
          <a:p>
            <a:r>
              <a:rPr lang="en-US" dirty="0" smtClean="0"/>
              <a:t>Proteins</a:t>
            </a:r>
          </a:p>
          <a:p>
            <a:r>
              <a:rPr lang="en-US" dirty="0" smtClean="0"/>
              <a:t>Non-Essential Amino Acids</a:t>
            </a:r>
          </a:p>
          <a:p>
            <a:r>
              <a:rPr lang="en-US" dirty="0" smtClean="0"/>
              <a:t>Essential Amino Acids</a:t>
            </a:r>
          </a:p>
          <a:p>
            <a:r>
              <a:rPr lang="en-US" dirty="0" smtClean="0"/>
              <a:t>Carbohydrates</a:t>
            </a:r>
          </a:p>
          <a:p>
            <a:r>
              <a:rPr lang="en-US" dirty="0" smtClean="0"/>
              <a:t>Fats</a:t>
            </a:r>
          </a:p>
          <a:p>
            <a:r>
              <a:rPr lang="en-US" dirty="0" smtClean="0"/>
              <a:t>Water</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3581400"/>
            <a:ext cx="3450566" cy="2286000"/>
          </a:xfrm>
          <a:prstGeom prst="rect">
            <a:avLst/>
          </a:prstGeom>
        </p:spPr>
      </p:pic>
      <p:sp>
        <p:nvSpPr>
          <p:cNvPr id="7" name="TextBox 6"/>
          <p:cNvSpPr txBox="1"/>
          <p:nvPr/>
        </p:nvSpPr>
        <p:spPr>
          <a:xfrm>
            <a:off x="5628270" y="5867400"/>
            <a:ext cx="2404826" cy="215444"/>
          </a:xfrm>
          <a:prstGeom prst="rect">
            <a:avLst/>
          </a:prstGeom>
          <a:noFill/>
        </p:spPr>
        <p:txBody>
          <a:bodyPr wrap="none" rtlCol="0">
            <a:spAutoFit/>
          </a:bodyPr>
          <a:lstStyle/>
          <a:p>
            <a:r>
              <a:rPr lang="en-US" sz="800" b="1" dirty="0"/>
              <a:t>Image courtesy of </a:t>
            </a:r>
            <a:r>
              <a:rPr lang="en-US" sz="800" b="1" dirty="0" err="1" smtClean="0"/>
              <a:t>Apolonia</a:t>
            </a:r>
            <a:r>
              <a:rPr lang="en-US" sz="800" b="1" dirty="0" smtClean="0"/>
              <a:t> </a:t>
            </a:r>
            <a:r>
              <a:rPr lang="en-US" sz="800" b="1" dirty="0"/>
              <a:t>at </a:t>
            </a:r>
            <a:r>
              <a:rPr lang="en-US" sz="800" b="1" dirty="0" smtClean="0"/>
              <a:t>FreeDigitalPhotos.net</a:t>
            </a:r>
            <a:endParaRPr lang="en-US" sz="800" b="1" dirty="0"/>
          </a:p>
        </p:txBody>
      </p:sp>
    </p:spTree>
    <p:extLst>
      <p:ext uri="{BB962C8B-B14F-4D97-AF65-F5344CB8AC3E}">
        <p14:creationId xmlns:p14="http://schemas.microsoft.com/office/powerpoint/2010/main" val="240455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Pregnancy</a:t>
            </a:r>
            <a:endParaRPr lang="en-US" dirty="0"/>
          </a:p>
        </p:txBody>
      </p:sp>
      <p:sp>
        <p:nvSpPr>
          <p:cNvPr id="3" name="Content Placeholder 2"/>
          <p:cNvSpPr>
            <a:spLocks noGrp="1"/>
          </p:cNvSpPr>
          <p:nvPr>
            <p:ph idx="1"/>
          </p:nvPr>
        </p:nvSpPr>
        <p:spPr>
          <a:xfrm>
            <a:off x="457200" y="1524000"/>
            <a:ext cx="8229600" cy="4525963"/>
          </a:xfrm>
        </p:spPr>
        <p:txBody>
          <a:bodyPr/>
          <a:lstStyle/>
          <a:p>
            <a:r>
              <a:rPr lang="en-US" sz="2800" dirty="0" smtClean="0"/>
              <a:t>General Information</a:t>
            </a:r>
          </a:p>
          <a:p>
            <a:r>
              <a:rPr lang="en-US" sz="2800" dirty="0"/>
              <a:t>Aerobic </a:t>
            </a:r>
            <a:r>
              <a:rPr lang="en-US" sz="2800" dirty="0" smtClean="0"/>
              <a:t>Training</a:t>
            </a:r>
          </a:p>
          <a:p>
            <a:r>
              <a:rPr lang="en-US" sz="2800" dirty="0"/>
              <a:t>Weight </a:t>
            </a:r>
            <a:r>
              <a:rPr lang="en-US" sz="2800" dirty="0" smtClean="0"/>
              <a:t>Training</a:t>
            </a:r>
          </a:p>
          <a:p>
            <a:r>
              <a:rPr lang="en-US" sz="2800" dirty="0"/>
              <a:t>Trimester </a:t>
            </a:r>
            <a:r>
              <a:rPr lang="en-US" sz="2800" dirty="0" smtClean="0"/>
              <a:t>Specific</a:t>
            </a:r>
          </a:p>
          <a:p>
            <a:r>
              <a:rPr lang="en-US" sz="2800" dirty="0" smtClean="0"/>
              <a:t>Exercises</a:t>
            </a:r>
          </a:p>
          <a:p>
            <a:r>
              <a:rPr lang="en-US" sz="2800" dirty="0" smtClean="0"/>
              <a:t>Nutrition</a:t>
            </a:r>
          </a:p>
          <a:p>
            <a:r>
              <a:rPr lang="en-US" sz="2800" dirty="0"/>
              <a:t>Post </a:t>
            </a:r>
            <a:r>
              <a:rPr lang="en-US" sz="2800" dirty="0" smtClean="0"/>
              <a:t>Pregnancy</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828800"/>
            <a:ext cx="2294626" cy="3450566"/>
          </a:xfrm>
          <a:prstGeom prst="rect">
            <a:avLst/>
          </a:prstGeom>
        </p:spPr>
      </p:pic>
      <p:sp>
        <p:nvSpPr>
          <p:cNvPr id="6" name="TextBox 5"/>
          <p:cNvSpPr txBox="1"/>
          <p:nvPr/>
        </p:nvSpPr>
        <p:spPr>
          <a:xfrm>
            <a:off x="5410200" y="5257800"/>
            <a:ext cx="2436886" cy="215444"/>
          </a:xfrm>
          <a:prstGeom prst="rect">
            <a:avLst/>
          </a:prstGeom>
          <a:noFill/>
        </p:spPr>
        <p:txBody>
          <a:bodyPr wrap="none" rtlCol="0">
            <a:spAutoFit/>
          </a:bodyPr>
          <a:lstStyle/>
          <a:p>
            <a:r>
              <a:rPr lang="en-US" sz="800" b="1" dirty="0"/>
              <a:t>Image courtesy of </a:t>
            </a:r>
            <a:r>
              <a:rPr lang="en-US" sz="800" b="1" dirty="0" err="1" smtClean="0"/>
              <a:t>patrisyu</a:t>
            </a:r>
            <a:r>
              <a:rPr lang="en-US" sz="800" b="1" dirty="0" smtClean="0"/>
              <a:t> </a:t>
            </a:r>
            <a:r>
              <a:rPr lang="en-US" sz="800" b="1" dirty="0"/>
              <a:t>at </a:t>
            </a:r>
            <a:r>
              <a:rPr lang="en-US" sz="800" b="1" dirty="0" smtClean="0"/>
              <a:t>FreeDigitalPhotos.net</a:t>
            </a:r>
            <a:endParaRPr lang="en-US" sz="800" b="1" dirty="0"/>
          </a:p>
        </p:txBody>
      </p:sp>
    </p:spTree>
    <p:extLst>
      <p:ext uri="{BB962C8B-B14F-4D97-AF65-F5344CB8AC3E}">
        <p14:creationId xmlns:p14="http://schemas.microsoft.com/office/powerpoint/2010/main" val="403772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anim calcmode="lin" valueType="num">
                                      <p:cBhvr>
                                        <p:cTn id="10" dur="5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1" dur="5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3">
                                            <p:txEl>
                                              <p:pRg st="1" end="1"/>
                                            </p:txEl>
                                          </p:spTgt>
                                        </p:tgtEl>
                                      </p:cBhvr>
                                    </p:animEffect>
                                    <p:anim calcmode="lin" valueType="num">
                                      <p:cBhvr>
                                        <p:cTn id="19" dur="500" fill="hold"/>
                                        <p:tgtEl>
                                          <p:spTgt spid="3">
                                            <p:txEl>
                                              <p:pRg st="1" end="1"/>
                                            </p:txEl>
                                          </p:spTgt>
                                        </p:tgtEl>
                                        <p:attrNameLst>
                                          <p:attrName>ppt_x</p:attrName>
                                        </p:attrNameLst>
                                      </p:cBhvr>
                                      <p:tavLst>
                                        <p:tav tm="0">
                                          <p:val>
                                            <p:fltVal val="0.5"/>
                                          </p:val>
                                        </p:tav>
                                        <p:tav tm="100000">
                                          <p:val>
                                            <p:strVal val="#ppt_x"/>
                                          </p:val>
                                        </p:tav>
                                      </p:tavLst>
                                    </p:anim>
                                    <p:anim calcmode="lin" valueType="num">
                                      <p:cBhvr>
                                        <p:cTn id="20" dur="500" fill="hold"/>
                                        <p:tgtEl>
                                          <p:spTgt spid="3">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anim calcmode="lin" valueType="num">
                                      <p:cBhvr>
                                        <p:cTn id="28" dur="500" fill="hold"/>
                                        <p:tgtEl>
                                          <p:spTgt spid="3">
                                            <p:txEl>
                                              <p:pRg st="2" end="2"/>
                                            </p:txEl>
                                          </p:spTgt>
                                        </p:tgtEl>
                                        <p:attrNameLst>
                                          <p:attrName>ppt_x</p:attrName>
                                        </p:attrNameLst>
                                      </p:cBhvr>
                                      <p:tavLst>
                                        <p:tav tm="0">
                                          <p:val>
                                            <p:fltVal val="0.5"/>
                                          </p:val>
                                        </p:tav>
                                        <p:tav tm="100000">
                                          <p:val>
                                            <p:strVal val="#ppt_x"/>
                                          </p:val>
                                        </p:tav>
                                      </p:tavLst>
                                    </p:anim>
                                    <p:anim calcmode="lin" valueType="num">
                                      <p:cBhvr>
                                        <p:cTn id="29" dur="500" fill="hold"/>
                                        <p:tgtEl>
                                          <p:spTgt spid="3">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3">
                                            <p:txEl>
                                              <p:pRg st="3" end="3"/>
                                            </p:txEl>
                                          </p:spTgt>
                                        </p:tgtEl>
                                      </p:cBhvr>
                                    </p:animEffect>
                                    <p:anim calcmode="lin" valueType="num">
                                      <p:cBhvr>
                                        <p:cTn id="37" dur="500" fill="hold"/>
                                        <p:tgtEl>
                                          <p:spTgt spid="3">
                                            <p:txEl>
                                              <p:pRg st="3" end="3"/>
                                            </p:txEl>
                                          </p:spTgt>
                                        </p:tgtEl>
                                        <p:attrNameLst>
                                          <p:attrName>ppt_x</p:attrName>
                                        </p:attrNameLst>
                                      </p:cBhvr>
                                      <p:tavLst>
                                        <p:tav tm="0">
                                          <p:val>
                                            <p:fltVal val="0.5"/>
                                          </p:val>
                                        </p:tav>
                                        <p:tav tm="100000">
                                          <p:val>
                                            <p:strVal val="#ppt_x"/>
                                          </p:val>
                                        </p:tav>
                                      </p:tavLst>
                                    </p:anim>
                                    <p:anim calcmode="lin" valueType="num">
                                      <p:cBhvr>
                                        <p:cTn id="38" dur="500" fill="hold"/>
                                        <p:tgtEl>
                                          <p:spTgt spid="3">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5" dur="500"/>
                                        <p:tgtEl>
                                          <p:spTgt spid="3">
                                            <p:txEl>
                                              <p:pRg st="4" end="4"/>
                                            </p:txEl>
                                          </p:spTgt>
                                        </p:tgtEl>
                                      </p:cBhvr>
                                    </p:animEffect>
                                    <p:anim calcmode="lin" valueType="num">
                                      <p:cBhvr>
                                        <p:cTn id="46" dur="500" fill="hold"/>
                                        <p:tgtEl>
                                          <p:spTgt spid="3">
                                            <p:txEl>
                                              <p:pRg st="4" end="4"/>
                                            </p:txEl>
                                          </p:spTgt>
                                        </p:tgtEl>
                                        <p:attrNameLst>
                                          <p:attrName>ppt_x</p:attrName>
                                        </p:attrNameLst>
                                      </p:cBhvr>
                                      <p:tavLst>
                                        <p:tav tm="0">
                                          <p:val>
                                            <p:fltVal val="0.5"/>
                                          </p:val>
                                        </p:tav>
                                        <p:tav tm="100000">
                                          <p:val>
                                            <p:strVal val="#ppt_x"/>
                                          </p:val>
                                        </p:tav>
                                      </p:tavLst>
                                    </p:anim>
                                    <p:anim calcmode="lin" valueType="num">
                                      <p:cBhvr>
                                        <p:cTn id="47" dur="500" fill="hold"/>
                                        <p:tgtEl>
                                          <p:spTgt spid="3">
                                            <p:txEl>
                                              <p:pRg st="4" end="4"/>
                                            </p:txEl>
                                          </p:spTgt>
                                        </p:tgtEl>
                                        <p:attrNameLst>
                                          <p:attrName>ppt_y</p:attrName>
                                        </p:attrNameLst>
                                      </p:cBhvr>
                                      <p:tavLst>
                                        <p:tav tm="0">
                                          <p:val>
                                            <p:fltVal val="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528"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4" dur="500"/>
                                        <p:tgtEl>
                                          <p:spTgt spid="3">
                                            <p:txEl>
                                              <p:pRg st="5" end="5"/>
                                            </p:txEl>
                                          </p:spTgt>
                                        </p:tgtEl>
                                      </p:cBhvr>
                                    </p:animEffect>
                                    <p:anim calcmode="lin" valueType="num">
                                      <p:cBhvr>
                                        <p:cTn id="55" dur="500" fill="hold"/>
                                        <p:tgtEl>
                                          <p:spTgt spid="3">
                                            <p:txEl>
                                              <p:pRg st="5" end="5"/>
                                            </p:txEl>
                                          </p:spTgt>
                                        </p:tgtEl>
                                        <p:attrNameLst>
                                          <p:attrName>ppt_x</p:attrName>
                                        </p:attrNameLst>
                                      </p:cBhvr>
                                      <p:tavLst>
                                        <p:tav tm="0">
                                          <p:val>
                                            <p:fltVal val="0.5"/>
                                          </p:val>
                                        </p:tav>
                                        <p:tav tm="100000">
                                          <p:val>
                                            <p:strVal val="#ppt_x"/>
                                          </p:val>
                                        </p:tav>
                                      </p:tavLst>
                                    </p:anim>
                                    <p:anim calcmode="lin" valueType="num">
                                      <p:cBhvr>
                                        <p:cTn id="56" dur="500" fill="hold"/>
                                        <p:tgtEl>
                                          <p:spTgt spid="3">
                                            <p:txEl>
                                              <p:pRg st="5" end="5"/>
                                            </p:txEl>
                                          </p:spTgt>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63" dur="500"/>
                                        <p:tgtEl>
                                          <p:spTgt spid="3">
                                            <p:txEl>
                                              <p:pRg st="6" end="6"/>
                                            </p:txEl>
                                          </p:spTgt>
                                        </p:tgtEl>
                                      </p:cBhvr>
                                    </p:animEffect>
                                    <p:anim calcmode="lin" valueType="num">
                                      <p:cBhvr>
                                        <p:cTn id="64" dur="500" fill="hold"/>
                                        <p:tgtEl>
                                          <p:spTgt spid="3">
                                            <p:txEl>
                                              <p:pRg st="6" end="6"/>
                                            </p:txEl>
                                          </p:spTgt>
                                        </p:tgtEl>
                                        <p:attrNameLst>
                                          <p:attrName>ppt_x</p:attrName>
                                        </p:attrNameLst>
                                      </p:cBhvr>
                                      <p:tavLst>
                                        <p:tav tm="0">
                                          <p:val>
                                            <p:fltVal val="0.5"/>
                                          </p:val>
                                        </p:tav>
                                        <p:tav tm="100000">
                                          <p:val>
                                            <p:strVal val="#ppt_x"/>
                                          </p:val>
                                        </p:tav>
                                      </p:tavLst>
                                    </p:anim>
                                    <p:anim calcmode="lin" valueType="num">
                                      <p:cBhvr>
                                        <p:cTn id="65" dur="500" fill="hold"/>
                                        <p:tgtEl>
                                          <p:spTgt spid="3">
                                            <p:txEl>
                                              <p:pRg st="6" end="6"/>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3530600"/>
            <a:ext cx="3200400" cy="2413000"/>
          </a:xfrm>
          <a:prstGeom prst="rect">
            <a:avLst/>
          </a:prstGeom>
        </p:spPr>
      </p:pic>
      <p:sp>
        <p:nvSpPr>
          <p:cNvPr id="2" name="Title 1"/>
          <p:cNvSpPr>
            <a:spLocks noGrp="1"/>
          </p:cNvSpPr>
          <p:nvPr>
            <p:ph type="title"/>
          </p:nvPr>
        </p:nvSpPr>
        <p:spPr/>
        <p:txBody>
          <a:bodyPr/>
          <a:lstStyle/>
          <a:p>
            <a:r>
              <a:rPr lang="en-US" dirty="0" smtClean="0"/>
              <a:t>Senior Fitness</a:t>
            </a:r>
            <a:endParaRPr lang="en-US" dirty="0"/>
          </a:p>
        </p:txBody>
      </p:sp>
      <p:sp>
        <p:nvSpPr>
          <p:cNvPr id="3" name="Content Placeholder 2"/>
          <p:cNvSpPr>
            <a:spLocks noGrp="1"/>
          </p:cNvSpPr>
          <p:nvPr>
            <p:ph idx="1"/>
          </p:nvPr>
        </p:nvSpPr>
        <p:spPr>
          <a:xfrm>
            <a:off x="457200" y="1447800"/>
            <a:ext cx="8229600" cy="4525963"/>
          </a:xfrm>
        </p:spPr>
        <p:txBody>
          <a:bodyPr>
            <a:noAutofit/>
          </a:bodyPr>
          <a:lstStyle/>
          <a:p>
            <a:r>
              <a:rPr lang="en-US" sz="1800" dirty="0" smtClean="0"/>
              <a:t>The </a:t>
            </a:r>
            <a:r>
              <a:rPr lang="en-US" sz="1800" dirty="0"/>
              <a:t>American College of Sports Medicine (ACSM) stresses the importance of strength training for older people. ACSM recommends that seniors begin an exercise program with strength training before they start an aerobic training program. </a:t>
            </a:r>
          </a:p>
          <a:p>
            <a:r>
              <a:rPr lang="en-US" sz="1800" dirty="0"/>
              <a:t>The purpose of this section is to increase the Fitness Instructor's understanding of the physiological and as well as the psychological changes that occur during the aging </a:t>
            </a:r>
            <a:r>
              <a:rPr lang="en-US" sz="1800" dirty="0" smtClean="0"/>
              <a:t>process</a:t>
            </a:r>
            <a:r>
              <a:rPr lang="en-US" sz="1800" dirty="0"/>
              <a:t>. This will allow the instructor </a:t>
            </a:r>
          </a:p>
          <a:p>
            <a:pPr marL="0" indent="0">
              <a:buNone/>
            </a:pPr>
            <a:r>
              <a:rPr lang="en-US" sz="1800" dirty="0" smtClean="0"/>
              <a:t>       to </a:t>
            </a:r>
            <a:r>
              <a:rPr lang="en-US" sz="1800" dirty="0"/>
              <a:t>develop an effective and safe fitness </a:t>
            </a:r>
            <a:endParaRPr lang="en-US" sz="1800" dirty="0" smtClean="0"/>
          </a:p>
          <a:p>
            <a:pPr marL="0" indent="0">
              <a:buNone/>
            </a:pPr>
            <a:r>
              <a:rPr lang="en-US" sz="1800" dirty="0"/>
              <a:t> </a:t>
            </a:r>
            <a:r>
              <a:rPr lang="en-US" sz="1800" dirty="0" smtClean="0"/>
              <a:t>      program </a:t>
            </a:r>
            <a:r>
              <a:rPr lang="en-US" sz="1800" dirty="0"/>
              <a:t>specifically for the senior </a:t>
            </a:r>
            <a:endParaRPr lang="en-US" sz="1800" dirty="0" smtClean="0"/>
          </a:p>
          <a:p>
            <a:pPr marL="0" indent="0">
              <a:buNone/>
            </a:pPr>
            <a:r>
              <a:rPr lang="en-US" sz="1800" dirty="0"/>
              <a:t> </a:t>
            </a:r>
            <a:r>
              <a:rPr lang="en-US" sz="1800" dirty="0" smtClean="0"/>
              <a:t>      population</a:t>
            </a:r>
            <a:r>
              <a:rPr lang="en-US" sz="1800" dirty="0"/>
              <a:t>. Senior classification varies </a:t>
            </a:r>
            <a:endParaRPr lang="en-US" sz="1800" dirty="0" smtClean="0"/>
          </a:p>
          <a:p>
            <a:pPr marL="0" indent="0">
              <a:buNone/>
            </a:pPr>
            <a:r>
              <a:rPr lang="en-US" sz="1800" dirty="0"/>
              <a:t> </a:t>
            </a:r>
            <a:r>
              <a:rPr lang="en-US" sz="1800" dirty="0" smtClean="0"/>
              <a:t>      according </a:t>
            </a:r>
            <a:r>
              <a:rPr lang="en-US" sz="1800" dirty="0"/>
              <a:t>to who you ask. </a:t>
            </a:r>
            <a:endParaRPr lang="en-US" sz="1800" dirty="0" smtClean="0"/>
          </a:p>
          <a:p>
            <a:r>
              <a:rPr lang="en-US" sz="1800" dirty="0" smtClean="0"/>
              <a:t>Generally</a:t>
            </a:r>
            <a:r>
              <a:rPr lang="en-US" sz="1800" dirty="0"/>
              <a:t>, seniors are considered to be </a:t>
            </a:r>
            <a:endParaRPr lang="en-US" sz="1800" dirty="0" smtClean="0"/>
          </a:p>
          <a:p>
            <a:pPr marL="0" indent="0">
              <a:buNone/>
            </a:pPr>
            <a:r>
              <a:rPr lang="en-US" sz="1800" dirty="0"/>
              <a:t> </a:t>
            </a:r>
            <a:r>
              <a:rPr lang="en-US" sz="1800" dirty="0" smtClean="0"/>
              <a:t>      those </a:t>
            </a:r>
            <a:r>
              <a:rPr lang="en-US" sz="1800" dirty="0"/>
              <a:t>that are 55 </a:t>
            </a:r>
            <a:r>
              <a:rPr lang="en-US" sz="1800" dirty="0" smtClean="0"/>
              <a:t>and </a:t>
            </a:r>
            <a:r>
              <a:rPr lang="en-US" sz="1800" dirty="0"/>
              <a:t>older.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spTree>
    <p:extLst>
      <p:ext uri="{BB962C8B-B14F-4D97-AF65-F5344CB8AC3E}">
        <p14:creationId xmlns:p14="http://schemas.microsoft.com/office/powerpoint/2010/main" val="317437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Physiological Effects of Aging</a:t>
            </a:r>
            <a:endParaRPr lang="en-US" dirty="0"/>
          </a:p>
        </p:txBody>
      </p:sp>
      <p:sp>
        <p:nvSpPr>
          <p:cNvPr id="3" name="Content Placeholder 2"/>
          <p:cNvSpPr>
            <a:spLocks noGrp="1"/>
          </p:cNvSpPr>
          <p:nvPr>
            <p:ph idx="1"/>
          </p:nvPr>
        </p:nvSpPr>
        <p:spPr/>
        <p:txBody>
          <a:bodyPr>
            <a:normAutofit/>
          </a:bodyPr>
          <a:lstStyle/>
          <a:p>
            <a:r>
              <a:rPr lang="en-US" sz="2400" dirty="0"/>
              <a:t>Cardiovascular </a:t>
            </a:r>
            <a:r>
              <a:rPr lang="en-US" sz="2400" dirty="0" smtClean="0"/>
              <a:t>Effects</a:t>
            </a:r>
          </a:p>
          <a:p>
            <a:r>
              <a:rPr lang="en-US" sz="2400" dirty="0"/>
              <a:t>Respiratory Effects </a:t>
            </a:r>
            <a:endParaRPr lang="en-US" sz="2400" dirty="0" smtClean="0"/>
          </a:p>
          <a:p>
            <a:r>
              <a:rPr lang="en-US" sz="2400" dirty="0" smtClean="0"/>
              <a:t>Muscular Effects</a:t>
            </a:r>
          </a:p>
          <a:p>
            <a:r>
              <a:rPr lang="en-US" sz="2400" dirty="0"/>
              <a:t>Skeletal Effects </a:t>
            </a:r>
            <a:endParaRPr lang="en-US" sz="2400" dirty="0" smtClean="0"/>
          </a:p>
          <a:p>
            <a:r>
              <a:rPr lang="en-US" sz="2400" dirty="0"/>
              <a:t>Digestive System Effects </a:t>
            </a:r>
            <a:endParaRPr lang="en-US" sz="2400" dirty="0" smtClean="0"/>
          </a:p>
          <a:p>
            <a:r>
              <a:rPr lang="en-US" sz="2400" dirty="0"/>
              <a:t>Endocrine System Effects </a:t>
            </a:r>
            <a:endParaRPr lang="en-US" sz="2400" dirty="0" smtClean="0"/>
          </a:p>
          <a:p>
            <a:r>
              <a:rPr lang="en-US" sz="2400" dirty="0"/>
              <a:t>Nervous System Effects </a:t>
            </a:r>
            <a:endParaRPr lang="en-US" sz="2400" dirty="0" smtClean="0"/>
          </a:p>
          <a:p>
            <a:r>
              <a:rPr lang="en-US" sz="2400" dirty="0"/>
              <a:t>Immune System Effects </a:t>
            </a:r>
            <a:endParaRPr lang="en-US" sz="2400" dirty="0" smtClean="0"/>
          </a:p>
          <a:p>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sp>
        <p:nvSpPr>
          <p:cNvPr id="6" name="TextBox 5"/>
          <p:cNvSpPr txBox="1"/>
          <p:nvPr/>
        </p:nvSpPr>
        <p:spPr>
          <a:xfrm>
            <a:off x="5400843" y="5257800"/>
            <a:ext cx="2638864" cy="215444"/>
          </a:xfrm>
          <a:prstGeom prst="rect">
            <a:avLst/>
          </a:prstGeom>
          <a:noFill/>
        </p:spPr>
        <p:txBody>
          <a:bodyPr wrap="none" rtlCol="0">
            <a:spAutoFit/>
          </a:bodyPr>
          <a:lstStyle/>
          <a:p>
            <a:r>
              <a:rPr lang="en-US" sz="800" b="1" dirty="0"/>
              <a:t>Image courtesy of dream designs at </a:t>
            </a:r>
            <a:r>
              <a:rPr lang="en-US" sz="800" b="1" dirty="0" smtClean="0"/>
              <a:t>FreeDigitalPhotos.net</a:t>
            </a:r>
            <a:endParaRPr lang="en-US" sz="8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4992" y="3118912"/>
            <a:ext cx="3450566" cy="2122098"/>
          </a:xfrm>
          <a:prstGeom prst="rect">
            <a:avLst/>
          </a:prstGeom>
        </p:spPr>
      </p:pic>
    </p:spTree>
    <p:extLst>
      <p:ext uri="{BB962C8B-B14F-4D97-AF65-F5344CB8AC3E}">
        <p14:creationId xmlns:p14="http://schemas.microsoft.com/office/powerpoint/2010/main" val="301288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Senior Fitness Testing</a:t>
            </a:r>
            <a:endParaRPr lang="en-US" dirty="0"/>
          </a:p>
        </p:txBody>
      </p:sp>
      <p:sp>
        <p:nvSpPr>
          <p:cNvPr id="3" name="Content Placeholder 2"/>
          <p:cNvSpPr>
            <a:spLocks noGrp="1"/>
          </p:cNvSpPr>
          <p:nvPr>
            <p:ph idx="1"/>
          </p:nvPr>
        </p:nvSpPr>
        <p:spPr/>
        <p:txBody>
          <a:bodyPr/>
          <a:lstStyle/>
          <a:p>
            <a:r>
              <a:rPr lang="en-US" dirty="0"/>
              <a:t>Balance Testing </a:t>
            </a:r>
            <a:endParaRPr lang="en-US" dirty="0" smtClean="0"/>
          </a:p>
          <a:p>
            <a:r>
              <a:rPr lang="en-US" dirty="0"/>
              <a:t>Cardiovascular Testing </a:t>
            </a:r>
            <a:endParaRPr lang="en-US" dirty="0" smtClean="0"/>
          </a:p>
          <a:p>
            <a:r>
              <a:rPr lang="en-US" dirty="0"/>
              <a:t>Strength Testing </a:t>
            </a:r>
            <a:endParaRPr lang="en-US" dirty="0" smtClean="0"/>
          </a:p>
          <a:p>
            <a:r>
              <a:rPr lang="en-US" dirty="0"/>
              <a:t>Flexibility Testing </a:t>
            </a:r>
            <a:endParaRPr lang="en-US" dirty="0" smtClean="0"/>
          </a:p>
          <a:p>
            <a:endParaRPr lang="en-US" b="1"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1828800"/>
            <a:ext cx="2294626" cy="3450566"/>
          </a:xfrm>
          <a:prstGeom prst="rect">
            <a:avLst/>
          </a:prstGeom>
        </p:spPr>
      </p:pic>
      <p:sp>
        <p:nvSpPr>
          <p:cNvPr id="6" name="TextBox 5"/>
          <p:cNvSpPr txBox="1"/>
          <p:nvPr/>
        </p:nvSpPr>
        <p:spPr>
          <a:xfrm>
            <a:off x="5740967" y="5257800"/>
            <a:ext cx="2547492" cy="215444"/>
          </a:xfrm>
          <a:prstGeom prst="rect">
            <a:avLst/>
          </a:prstGeom>
          <a:noFill/>
        </p:spPr>
        <p:txBody>
          <a:bodyPr wrap="none" rtlCol="0">
            <a:spAutoFit/>
          </a:bodyPr>
          <a:lstStyle/>
          <a:p>
            <a:r>
              <a:rPr lang="en-US" sz="800" b="1" dirty="0"/>
              <a:t>Image courtesy of </a:t>
            </a:r>
            <a:r>
              <a:rPr lang="en-US" sz="800" b="1" dirty="0" err="1" smtClean="0"/>
              <a:t>stockimages</a:t>
            </a:r>
            <a:r>
              <a:rPr lang="en-US" sz="800" b="1" dirty="0" smtClean="0"/>
              <a:t> </a:t>
            </a:r>
            <a:r>
              <a:rPr lang="en-US" sz="800" b="1" dirty="0"/>
              <a:t>at </a:t>
            </a:r>
            <a:r>
              <a:rPr lang="en-US" sz="800" b="1" dirty="0" smtClean="0"/>
              <a:t>FreeDigitalPhotos.net</a:t>
            </a:r>
            <a:endParaRPr lang="en-US" sz="800" b="1" dirty="0"/>
          </a:p>
        </p:txBody>
      </p:sp>
    </p:spTree>
    <p:extLst>
      <p:ext uri="{BB962C8B-B14F-4D97-AF65-F5344CB8AC3E}">
        <p14:creationId xmlns:p14="http://schemas.microsoft.com/office/powerpoint/2010/main" val="136588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Senior Training</a:t>
            </a:r>
            <a:endParaRPr lang="en-US" dirty="0"/>
          </a:p>
        </p:txBody>
      </p:sp>
      <p:sp>
        <p:nvSpPr>
          <p:cNvPr id="3" name="Content Placeholder 2"/>
          <p:cNvSpPr>
            <a:spLocks noGrp="1"/>
          </p:cNvSpPr>
          <p:nvPr>
            <p:ph idx="1"/>
          </p:nvPr>
        </p:nvSpPr>
        <p:spPr/>
        <p:txBody>
          <a:bodyPr/>
          <a:lstStyle/>
          <a:p>
            <a:r>
              <a:rPr lang="en-US" dirty="0"/>
              <a:t>Warm-up </a:t>
            </a:r>
            <a:r>
              <a:rPr lang="en-US" dirty="0" smtClean="0"/>
              <a:t>exercise</a:t>
            </a:r>
          </a:p>
          <a:p>
            <a:r>
              <a:rPr lang="en-US" dirty="0"/>
              <a:t>Aerobic Training </a:t>
            </a:r>
            <a:endParaRPr lang="en-US" dirty="0" smtClean="0"/>
          </a:p>
          <a:p>
            <a:r>
              <a:rPr lang="en-US" dirty="0"/>
              <a:t>Strength Training </a:t>
            </a:r>
            <a:endParaRPr lang="en-US" dirty="0" smtClean="0"/>
          </a:p>
          <a:p>
            <a:r>
              <a:rPr lang="en-US" dirty="0"/>
              <a:t>Balance Training </a:t>
            </a:r>
            <a:endParaRPr lang="en-US" dirty="0" smtClean="0"/>
          </a:p>
          <a:p>
            <a:r>
              <a:rPr lang="en-US" dirty="0"/>
              <a:t>Flexibility Training </a:t>
            </a:r>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3200400"/>
            <a:ext cx="3450566" cy="2294626"/>
          </a:xfrm>
          <a:prstGeom prst="rect">
            <a:avLst/>
          </a:prstGeom>
        </p:spPr>
      </p:pic>
      <p:sp>
        <p:nvSpPr>
          <p:cNvPr id="6" name="TextBox 5"/>
          <p:cNvSpPr txBox="1"/>
          <p:nvPr/>
        </p:nvSpPr>
        <p:spPr>
          <a:xfrm>
            <a:off x="5551274" y="5495026"/>
            <a:ext cx="2547492" cy="215444"/>
          </a:xfrm>
          <a:prstGeom prst="rect">
            <a:avLst/>
          </a:prstGeom>
          <a:noFill/>
        </p:spPr>
        <p:txBody>
          <a:bodyPr wrap="none" rtlCol="0">
            <a:spAutoFit/>
          </a:bodyPr>
          <a:lstStyle/>
          <a:p>
            <a:r>
              <a:rPr lang="en-US" sz="800" b="1" dirty="0"/>
              <a:t>Image courtesy of </a:t>
            </a:r>
            <a:r>
              <a:rPr lang="en-US" sz="800" b="1" dirty="0" err="1" smtClean="0"/>
              <a:t>stockimages</a:t>
            </a:r>
            <a:r>
              <a:rPr lang="en-US" sz="800" b="1" dirty="0" smtClean="0"/>
              <a:t> </a:t>
            </a:r>
            <a:r>
              <a:rPr lang="en-US" sz="800" b="1" dirty="0"/>
              <a:t>at </a:t>
            </a:r>
            <a:r>
              <a:rPr lang="en-US" sz="800" b="1" dirty="0" smtClean="0"/>
              <a:t>FreeDigitalPhotos.net</a:t>
            </a:r>
            <a:endParaRPr lang="en-US" sz="800" b="1" dirty="0"/>
          </a:p>
        </p:txBody>
      </p:sp>
    </p:spTree>
    <p:extLst>
      <p:ext uri="{BB962C8B-B14F-4D97-AF65-F5344CB8AC3E}">
        <p14:creationId xmlns:p14="http://schemas.microsoft.com/office/powerpoint/2010/main" val="125762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ou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ou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ou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ou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out)">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7271" y="3505200"/>
            <a:ext cx="3450566" cy="2294626"/>
          </a:xfrm>
          <a:prstGeom prst="rect">
            <a:avLst/>
          </a:prstGeom>
        </p:spPr>
      </p:pic>
      <p:sp>
        <p:nvSpPr>
          <p:cNvPr id="2" name="Title 1"/>
          <p:cNvSpPr>
            <a:spLocks noGrp="1"/>
          </p:cNvSpPr>
          <p:nvPr>
            <p:ph type="title"/>
          </p:nvPr>
        </p:nvSpPr>
        <p:spPr/>
        <p:txBody>
          <a:bodyPr/>
          <a:lstStyle/>
          <a:p>
            <a:r>
              <a:rPr lang="en-US" dirty="0" smtClean="0"/>
              <a:t>Exercise Injury</a:t>
            </a:r>
            <a:endParaRPr lang="en-US" dirty="0"/>
          </a:p>
        </p:txBody>
      </p:sp>
      <p:sp>
        <p:nvSpPr>
          <p:cNvPr id="3" name="Content Placeholder 2"/>
          <p:cNvSpPr>
            <a:spLocks noGrp="1"/>
          </p:cNvSpPr>
          <p:nvPr>
            <p:ph idx="1"/>
          </p:nvPr>
        </p:nvSpPr>
        <p:spPr>
          <a:xfrm>
            <a:off x="609600" y="1295400"/>
            <a:ext cx="7086600" cy="4114800"/>
          </a:xfrm>
        </p:spPr>
        <p:txBody>
          <a:bodyPr>
            <a:normAutofit/>
          </a:bodyPr>
          <a:lstStyle/>
          <a:p>
            <a:r>
              <a:rPr lang="en-US" sz="1900" dirty="0"/>
              <a:t>Introduction </a:t>
            </a:r>
          </a:p>
          <a:p>
            <a:pPr lvl="1">
              <a:buFont typeface="Arial" panose="020B0604020202020204" pitchFamily="34" charset="0"/>
              <a:buChar char="•"/>
            </a:pPr>
            <a:r>
              <a:rPr lang="en-US" sz="1600" dirty="0"/>
              <a:t>This following information is not to be used for self-diagnosis. It's primary intent here is for identification purposes in order to provide first-aid care or to help understand a medical professional's diagnosis. A medical professional always should be consulted in all cases of injury or suspected injury. Symptoms may appear to indicate one type of injury but may in fact be an indication of a more serious injury. </a:t>
            </a:r>
          </a:p>
          <a:p>
            <a:r>
              <a:rPr lang="en-US" sz="1900" dirty="0" smtClean="0"/>
              <a:t>Acute </a:t>
            </a:r>
            <a:r>
              <a:rPr lang="en-US" sz="1900" dirty="0"/>
              <a:t>Injury </a:t>
            </a:r>
            <a:endParaRPr lang="en-US" sz="1900" dirty="0" smtClean="0"/>
          </a:p>
          <a:p>
            <a:r>
              <a:rPr lang="en-US" sz="1900" dirty="0"/>
              <a:t>Chronic Injury </a:t>
            </a:r>
            <a:endParaRPr lang="en-US" sz="1900" dirty="0" smtClean="0"/>
          </a:p>
          <a:p>
            <a:r>
              <a:rPr lang="en-US" sz="1900" dirty="0"/>
              <a:t>Overuse Injuries </a:t>
            </a:r>
            <a:endParaRPr lang="en-US" sz="1900" dirty="0" smtClean="0"/>
          </a:p>
          <a:p>
            <a:r>
              <a:rPr lang="en-US" sz="1900" dirty="0" err="1"/>
              <a:t>Chondromalacia</a:t>
            </a:r>
            <a:r>
              <a:rPr lang="en-US" sz="1900" dirty="0"/>
              <a:t> and </a:t>
            </a:r>
            <a:r>
              <a:rPr lang="en-US" sz="1900" dirty="0" err="1"/>
              <a:t>Patellofemoral</a:t>
            </a:r>
            <a:r>
              <a:rPr lang="en-US" sz="1900" dirty="0"/>
              <a:t> Syndrome </a:t>
            </a:r>
            <a:endParaRPr lang="en-US" sz="1900" dirty="0" smtClean="0"/>
          </a:p>
          <a:p>
            <a:r>
              <a:rPr lang="en-US" sz="1900" dirty="0" smtClean="0"/>
              <a:t>Plantar Fasciitis and Neuromas</a:t>
            </a:r>
          </a:p>
          <a:p>
            <a:r>
              <a:rPr lang="en-US" sz="1900" dirty="0" smtClean="0"/>
              <a:t>Tendonitis, Arthritis, Bursitis</a:t>
            </a:r>
            <a:endParaRPr lang="en-US" sz="1900" dirty="0"/>
          </a:p>
          <a:p>
            <a:endParaRPr lang="en-US" sz="2000" dirty="0" smtClean="0"/>
          </a:p>
          <a:p>
            <a:endParaRPr lang="en-US" sz="20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sp>
        <p:nvSpPr>
          <p:cNvPr id="7" name="TextBox 6"/>
          <p:cNvSpPr txBox="1"/>
          <p:nvPr/>
        </p:nvSpPr>
        <p:spPr>
          <a:xfrm>
            <a:off x="1573078" y="5333999"/>
            <a:ext cx="4682564" cy="1246495"/>
          </a:xfrm>
          <a:prstGeom prst="rect">
            <a:avLst/>
          </a:prstGeom>
          <a:noFill/>
        </p:spPr>
        <p:txBody>
          <a:bodyPr wrap="none" rtlCol="0">
            <a:spAutoFit/>
          </a:bodyPr>
          <a:lstStyle/>
          <a:p>
            <a:pPr marL="285750" indent="-285750">
              <a:buFont typeface="Arial" panose="020B0604020202020204" pitchFamily="34" charset="0"/>
              <a:buChar char="•"/>
            </a:pPr>
            <a:r>
              <a:rPr lang="en-US" sz="1900" dirty="0" smtClean="0"/>
              <a:t>Shin </a:t>
            </a:r>
            <a:r>
              <a:rPr lang="en-US" sz="1900" dirty="0"/>
              <a:t>Splints and Compartment Syndromes </a:t>
            </a:r>
          </a:p>
          <a:p>
            <a:pPr marL="285750" indent="-285750">
              <a:buFont typeface="Arial" panose="020B0604020202020204" pitchFamily="34" charset="0"/>
              <a:buChar char="•"/>
            </a:pPr>
            <a:r>
              <a:rPr lang="en-US" sz="1900" dirty="0"/>
              <a:t>Breathing Reactions </a:t>
            </a:r>
          </a:p>
          <a:p>
            <a:pPr marL="285750" indent="-285750">
              <a:buFont typeface="Arial" panose="020B0604020202020204" pitchFamily="34" charset="0"/>
              <a:buChar char="•"/>
            </a:pPr>
            <a:r>
              <a:rPr lang="en-US" sz="1900" dirty="0"/>
              <a:t>Environmental Concerns </a:t>
            </a:r>
          </a:p>
          <a:p>
            <a:endParaRPr lang="en-US" dirty="0"/>
          </a:p>
        </p:txBody>
      </p:sp>
      <p:sp>
        <p:nvSpPr>
          <p:cNvPr id="8" name="TextBox 7"/>
          <p:cNvSpPr txBox="1"/>
          <p:nvPr/>
        </p:nvSpPr>
        <p:spPr>
          <a:xfrm>
            <a:off x="6108808" y="5791200"/>
            <a:ext cx="2547492" cy="215444"/>
          </a:xfrm>
          <a:prstGeom prst="rect">
            <a:avLst/>
          </a:prstGeom>
          <a:noFill/>
        </p:spPr>
        <p:txBody>
          <a:bodyPr wrap="none" rtlCol="0">
            <a:spAutoFit/>
          </a:bodyPr>
          <a:lstStyle/>
          <a:p>
            <a:r>
              <a:rPr lang="en-US" sz="800" b="1" dirty="0"/>
              <a:t>Image courtesy of </a:t>
            </a:r>
            <a:r>
              <a:rPr lang="en-US" sz="800" b="1" dirty="0" err="1" smtClean="0"/>
              <a:t>stockimages</a:t>
            </a:r>
            <a:r>
              <a:rPr lang="en-US" sz="800" b="1" dirty="0" smtClean="0"/>
              <a:t> </a:t>
            </a:r>
            <a:r>
              <a:rPr lang="en-US" sz="800" b="1" dirty="0"/>
              <a:t>at </a:t>
            </a:r>
            <a:r>
              <a:rPr lang="en-US" sz="800" b="1" dirty="0" smtClean="0"/>
              <a:t>FreeDigitalPhotos.net</a:t>
            </a:r>
            <a:endParaRPr lang="en-US" sz="800" b="1" dirty="0"/>
          </a:p>
        </p:txBody>
      </p:sp>
    </p:spTree>
    <p:extLst>
      <p:ext uri="{BB962C8B-B14F-4D97-AF65-F5344CB8AC3E}">
        <p14:creationId xmlns:p14="http://schemas.microsoft.com/office/powerpoint/2010/main" val="349738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Related Injuries</a:t>
            </a:r>
            <a:endParaRPr lang="en-US" dirty="0"/>
          </a:p>
        </p:txBody>
      </p:sp>
      <p:sp>
        <p:nvSpPr>
          <p:cNvPr id="3" name="Content Placeholder 2"/>
          <p:cNvSpPr>
            <a:spLocks noGrp="1"/>
          </p:cNvSpPr>
          <p:nvPr>
            <p:ph idx="1"/>
          </p:nvPr>
        </p:nvSpPr>
        <p:spPr/>
        <p:txBody>
          <a:bodyPr/>
          <a:lstStyle/>
          <a:p>
            <a:r>
              <a:rPr lang="en-US" dirty="0"/>
              <a:t>Heat Index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286000"/>
            <a:ext cx="6912596" cy="3331767"/>
          </a:xfrm>
          <a:prstGeom prst="rect">
            <a:avLst/>
          </a:prstGeom>
        </p:spPr>
      </p:pic>
    </p:spTree>
    <p:extLst>
      <p:ext uri="{BB962C8B-B14F-4D97-AF65-F5344CB8AC3E}">
        <p14:creationId xmlns:p14="http://schemas.microsoft.com/office/powerpoint/2010/main" val="28888475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4038600"/>
            <a:ext cx="3450566" cy="2311879"/>
          </a:xfrm>
          <a:prstGeom prst="rect">
            <a:avLst/>
          </a:prstGeom>
        </p:spPr>
      </p:pic>
      <p:sp>
        <p:nvSpPr>
          <p:cNvPr id="2" name="Title 1"/>
          <p:cNvSpPr>
            <a:spLocks noGrp="1"/>
          </p:cNvSpPr>
          <p:nvPr>
            <p:ph type="title"/>
          </p:nvPr>
        </p:nvSpPr>
        <p:spPr/>
        <p:txBody>
          <a:bodyPr/>
          <a:lstStyle/>
          <a:p>
            <a:r>
              <a:rPr lang="en-US" dirty="0" smtClean="0"/>
              <a:t>Heat Related Injuries</a:t>
            </a:r>
            <a:endParaRPr lang="en-US" dirty="0"/>
          </a:p>
        </p:txBody>
      </p:sp>
      <p:sp>
        <p:nvSpPr>
          <p:cNvPr id="3" name="Content Placeholder 2"/>
          <p:cNvSpPr>
            <a:spLocks noGrp="1"/>
          </p:cNvSpPr>
          <p:nvPr>
            <p:ph idx="1"/>
          </p:nvPr>
        </p:nvSpPr>
        <p:spPr/>
        <p:txBody>
          <a:bodyPr/>
          <a:lstStyle/>
          <a:p>
            <a:r>
              <a:rPr lang="en-US" dirty="0"/>
              <a:t>Heat Cramps </a:t>
            </a:r>
            <a:endParaRPr lang="en-US" dirty="0" smtClean="0"/>
          </a:p>
          <a:p>
            <a:r>
              <a:rPr lang="en-US" dirty="0"/>
              <a:t>Heat Exhaustion and Heat Stroke </a:t>
            </a:r>
            <a:endParaRPr lang="en-US" dirty="0" smtClean="0"/>
          </a:p>
          <a:p>
            <a:r>
              <a:rPr lang="en-US" dirty="0"/>
              <a:t>Emergency Response </a:t>
            </a:r>
            <a:endParaRPr lang="en-US" dirty="0" smtClean="0"/>
          </a:p>
          <a:p>
            <a:r>
              <a:rPr lang="en-US" dirty="0"/>
              <a:t>Temperature and Humidity </a:t>
            </a:r>
            <a:endParaRPr lang="en-US" dirty="0" smtClean="0"/>
          </a:p>
          <a:p>
            <a:r>
              <a:rPr lang="en-US" dirty="0"/>
              <a:t>Hypothermia and </a:t>
            </a:r>
            <a:r>
              <a:rPr lang="en-US" dirty="0" smtClean="0"/>
              <a:t>Frostbite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sp>
        <p:nvSpPr>
          <p:cNvPr id="7" name="TextBox 6"/>
          <p:cNvSpPr txBox="1"/>
          <p:nvPr/>
        </p:nvSpPr>
        <p:spPr>
          <a:xfrm>
            <a:off x="5625064" y="6350479"/>
            <a:ext cx="2411238" cy="215444"/>
          </a:xfrm>
          <a:prstGeom prst="rect">
            <a:avLst/>
          </a:prstGeom>
          <a:noFill/>
        </p:spPr>
        <p:txBody>
          <a:bodyPr wrap="none" rtlCol="0">
            <a:spAutoFit/>
          </a:bodyPr>
          <a:lstStyle/>
          <a:p>
            <a:r>
              <a:rPr lang="en-US" sz="800" b="1" dirty="0"/>
              <a:t>Image courtesy of </a:t>
            </a:r>
            <a:r>
              <a:rPr lang="en-US" sz="800" b="1" dirty="0" err="1" smtClean="0"/>
              <a:t>digitalart</a:t>
            </a:r>
            <a:r>
              <a:rPr lang="en-US" sz="800" b="1" dirty="0" smtClean="0"/>
              <a:t> </a:t>
            </a:r>
            <a:r>
              <a:rPr lang="en-US" sz="800" b="1" dirty="0"/>
              <a:t>at </a:t>
            </a:r>
            <a:r>
              <a:rPr lang="en-US" sz="800" b="1" dirty="0" smtClean="0"/>
              <a:t>FreeDigitalPhotos.net</a:t>
            </a:r>
            <a:endParaRPr lang="en-US" sz="800" b="1" dirty="0"/>
          </a:p>
        </p:txBody>
      </p:sp>
    </p:spTree>
    <p:extLst>
      <p:ext uri="{BB962C8B-B14F-4D97-AF65-F5344CB8AC3E}">
        <p14:creationId xmlns:p14="http://schemas.microsoft.com/office/powerpoint/2010/main" val="142158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90">
                                          <p:stCondLst>
                                            <p:cond delay="0"/>
                                          </p:stCondLst>
                                        </p:cTn>
                                        <p:tgtEl>
                                          <p:spTgt spid="3">
                                            <p:txEl>
                                              <p:pRg st="0" end="0"/>
                                            </p:txEl>
                                          </p:spTgt>
                                        </p:tgtEl>
                                      </p:cBhvr>
                                    </p:animEffect>
                                    <p:anim calcmode="lin" valueType="num">
                                      <p:cBhvr>
                                        <p:cTn id="8" dur="911"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xEl>
                                              <p:pRg st="0" end="0"/>
                                            </p:txEl>
                                          </p:spTgt>
                                        </p:tgtEl>
                                      </p:cBhvr>
                                      <p:to x="100000" y="60000"/>
                                    </p:animScale>
                                    <p:animScale>
                                      <p:cBhvr>
                                        <p:cTn id="14" dur="83" decel="50000">
                                          <p:stCondLst>
                                            <p:cond delay="338"/>
                                          </p:stCondLst>
                                        </p:cTn>
                                        <p:tgtEl>
                                          <p:spTgt spid="3">
                                            <p:txEl>
                                              <p:pRg st="0" end="0"/>
                                            </p:txEl>
                                          </p:spTgt>
                                        </p:tgtEl>
                                      </p:cBhvr>
                                      <p:to x="100000" y="100000"/>
                                    </p:animScale>
                                    <p:animScale>
                                      <p:cBhvr>
                                        <p:cTn id="15" dur="13">
                                          <p:stCondLst>
                                            <p:cond delay="656"/>
                                          </p:stCondLst>
                                        </p:cTn>
                                        <p:tgtEl>
                                          <p:spTgt spid="3">
                                            <p:txEl>
                                              <p:pRg st="0" end="0"/>
                                            </p:txEl>
                                          </p:spTgt>
                                        </p:tgtEl>
                                      </p:cBhvr>
                                      <p:to x="100000" y="80000"/>
                                    </p:animScale>
                                    <p:animScale>
                                      <p:cBhvr>
                                        <p:cTn id="16" dur="83" decel="50000">
                                          <p:stCondLst>
                                            <p:cond delay="669"/>
                                          </p:stCondLst>
                                        </p:cTn>
                                        <p:tgtEl>
                                          <p:spTgt spid="3">
                                            <p:txEl>
                                              <p:pRg st="0" end="0"/>
                                            </p:txEl>
                                          </p:spTgt>
                                        </p:tgtEl>
                                      </p:cBhvr>
                                      <p:to x="100000" y="100000"/>
                                    </p:animScale>
                                    <p:animScale>
                                      <p:cBhvr>
                                        <p:cTn id="17" dur="13">
                                          <p:stCondLst>
                                            <p:cond delay="821"/>
                                          </p:stCondLst>
                                        </p:cTn>
                                        <p:tgtEl>
                                          <p:spTgt spid="3">
                                            <p:txEl>
                                              <p:pRg st="0" end="0"/>
                                            </p:txEl>
                                          </p:spTgt>
                                        </p:tgtEl>
                                      </p:cBhvr>
                                      <p:to x="100000" y="90000"/>
                                    </p:animScale>
                                    <p:animScale>
                                      <p:cBhvr>
                                        <p:cTn id="18" dur="83" decel="50000">
                                          <p:stCondLst>
                                            <p:cond delay="834"/>
                                          </p:stCondLst>
                                        </p:cTn>
                                        <p:tgtEl>
                                          <p:spTgt spid="3">
                                            <p:txEl>
                                              <p:pRg st="0" end="0"/>
                                            </p:txEl>
                                          </p:spTgt>
                                        </p:tgtEl>
                                      </p:cBhvr>
                                      <p:to x="100000" y="100000"/>
                                    </p:animScale>
                                    <p:animScale>
                                      <p:cBhvr>
                                        <p:cTn id="19" dur="13">
                                          <p:stCondLst>
                                            <p:cond delay="904"/>
                                          </p:stCondLst>
                                        </p:cTn>
                                        <p:tgtEl>
                                          <p:spTgt spid="3">
                                            <p:txEl>
                                              <p:pRg st="0" end="0"/>
                                            </p:txEl>
                                          </p:spTgt>
                                        </p:tgtEl>
                                      </p:cBhvr>
                                      <p:to x="100000" y="95000"/>
                                    </p:animScale>
                                    <p:animScale>
                                      <p:cBhvr>
                                        <p:cTn id="20" dur="83" decel="50000">
                                          <p:stCondLst>
                                            <p:cond delay="917"/>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290">
                                          <p:stCondLst>
                                            <p:cond delay="0"/>
                                          </p:stCondLst>
                                        </p:cTn>
                                        <p:tgtEl>
                                          <p:spTgt spid="3">
                                            <p:txEl>
                                              <p:pRg st="1" end="1"/>
                                            </p:txEl>
                                          </p:spTgt>
                                        </p:tgtEl>
                                      </p:cBhvr>
                                    </p:animEffect>
                                    <p:anim calcmode="lin" valueType="num">
                                      <p:cBhvr>
                                        <p:cTn id="26" dur="911"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13">
                                          <p:stCondLst>
                                            <p:cond delay="325"/>
                                          </p:stCondLst>
                                        </p:cTn>
                                        <p:tgtEl>
                                          <p:spTgt spid="3">
                                            <p:txEl>
                                              <p:pRg st="1" end="1"/>
                                            </p:txEl>
                                          </p:spTgt>
                                        </p:tgtEl>
                                      </p:cBhvr>
                                      <p:to x="100000" y="60000"/>
                                    </p:animScale>
                                    <p:animScale>
                                      <p:cBhvr>
                                        <p:cTn id="32" dur="83" decel="50000">
                                          <p:stCondLst>
                                            <p:cond delay="338"/>
                                          </p:stCondLst>
                                        </p:cTn>
                                        <p:tgtEl>
                                          <p:spTgt spid="3">
                                            <p:txEl>
                                              <p:pRg st="1" end="1"/>
                                            </p:txEl>
                                          </p:spTgt>
                                        </p:tgtEl>
                                      </p:cBhvr>
                                      <p:to x="100000" y="100000"/>
                                    </p:animScale>
                                    <p:animScale>
                                      <p:cBhvr>
                                        <p:cTn id="33" dur="13">
                                          <p:stCondLst>
                                            <p:cond delay="656"/>
                                          </p:stCondLst>
                                        </p:cTn>
                                        <p:tgtEl>
                                          <p:spTgt spid="3">
                                            <p:txEl>
                                              <p:pRg st="1" end="1"/>
                                            </p:txEl>
                                          </p:spTgt>
                                        </p:tgtEl>
                                      </p:cBhvr>
                                      <p:to x="100000" y="80000"/>
                                    </p:animScale>
                                    <p:animScale>
                                      <p:cBhvr>
                                        <p:cTn id="34" dur="83" decel="50000">
                                          <p:stCondLst>
                                            <p:cond delay="669"/>
                                          </p:stCondLst>
                                        </p:cTn>
                                        <p:tgtEl>
                                          <p:spTgt spid="3">
                                            <p:txEl>
                                              <p:pRg st="1" end="1"/>
                                            </p:txEl>
                                          </p:spTgt>
                                        </p:tgtEl>
                                      </p:cBhvr>
                                      <p:to x="100000" y="100000"/>
                                    </p:animScale>
                                    <p:animScale>
                                      <p:cBhvr>
                                        <p:cTn id="35" dur="13">
                                          <p:stCondLst>
                                            <p:cond delay="821"/>
                                          </p:stCondLst>
                                        </p:cTn>
                                        <p:tgtEl>
                                          <p:spTgt spid="3">
                                            <p:txEl>
                                              <p:pRg st="1" end="1"/>
                                            </p:txEl>
                                          </p:spTgt>
                                        </p:tgtEl>
                                      </p:cBhvr>
                                      <p:to x="100000" y="90000"/>
                                    </p:animScale>
                                    <p:animScale>
                                      <p:cBhvr>
                                        <p:cTn id="36" dur="83" decel="50000">
                                          <p:stCondLst>
                                            <p:cond delay="834"/>
                                          </p:stCondLst>
                                        </p:cTn>
                                        <p:tgtEl>
                                          <p:spTgt spid="3">
                                            <p:txEl>
                                              <p:pRg st="1" end="1"/>
                                            </p:txEl>
                                          </p:spTgt>
                                        </p:tgtEl>
                                      </p:cBhvr>
                                      <p:to x="100000" y="100000"/>
                                    </p:animScale>
                                    <p:animScale>
                                      <p:cBhvr>
                                        <p:cTn id="37" dur="13">
                                          <p:stCondLst>
                                            <p:cond delay="904"/>
                                          </p:stCondLst>
                                        </p:cTn>
                                        <p:tgtEl>
                                          <p:spTgt spid="3">
                                            <p:txEl>
                                              <p:pRg st="1" end="1"/>
                                            </p:txEl>
                                          </p:spTgt>
                                        </p:tgtEl>
                                      </p:cBhvr>
                                      <p:to x="100000" y="95000"/>
                                    </p:animScale>
                                    <p:animScale>
                                      <p:cBhvr>
                                        <p:cTn id="38" dur="83" decel="50000">
                                          <p:stCondLst>
                                            <p:cond delay="917"/>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290">
                                          <p:stCondLst>
                                            <p:cond delay="0"/>
                                          </p:stCondLst>
                                        </p:cTn>
                                        <p:tgtEl>
                                          <p:spTgt spid="3">
                                            <p:txEl>
                                              <p:pRg st="2" end="2"/>
                                            </p:txEl>
                                          </p:spTgt>
                                        </p:tgtEl>
                                      </p:cBhvr>
                                    </p:animEffect>
                                    <p:anim calcmode="lin" valueType="num">
                                      <p:cBhvr>
                                        <p:cTn id="44" dur="911"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332"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332" tmFilter="0, 0; 0.125,0.2665; 0.25,0.4; 0.375,0.465; 0.5,0.5;  0.625,0.535; 0.75,0.6; 0.875,0.7335; 1,1">
                                          <p:stCondLst>
                                            <p:cond delay="332"/>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166" tmFilter="0, 0; 0.125,0.2665; 0.25,0.4; 0.375,0.465; 0.5,0.5;  0.625,0.535; 0.75,0.6; 0.875,0.7335; 1,1">
                                          <p:stCondLst>
                                            <p:cond delay="662"/>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82" tmFilter="0, 0; 0.125,0.2665; 0.25,0.4; 0.375,0.465; 0.5,0.5;  0.625,0.535; 0.75,0.6; 0.875,0.7335; 1,1">
                                          <p:stCondLst>
                                            <p:cond delay="828"/>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13">
                                          <p:stCondLst>
                                            <p:cond delay="325"/>
                                          </p:stCondLst>
                                        </p:cTn>
                                        <p:tgtEl>
                                          <p:spTgt spid="3">
                                            <p:txEl>
                                              <p:pRg st="2" end="2"/>
                                            </p:txEl>
                                          </p:spTgt>
                                        </p:tgtEl>
                                      </p:cBhvr>
                                      <p:to x="100000" y="60000"/>
                                    </p:animScale>
                                    <p:animScale>
                                      <p:cBhvr>
                                        <p:cTn id="50" dur="83" decel="50000">
                                          <p:stCondLst>
                                            <p:cond delay="338"/>
                                          </p:stCondLst>
                                        </p:cTn>
                                        <p:tgtEl>
                                          <p:spTgt spid="3">
                                            <p:txEl>
                                              <p:pRg st="2" end="2"/>
                                            </p:txEl>
                                          </p:spTgt>
                                        </p:tgtEl>
                                      </p:cBhvr>
                                      <p:to x="100000" y="100000"/>
                                    </p:animScale>
                                    <p:animScale>
                                      <p:cBhvr>
                                        <p:cTn id="51" dur="13">
                                          <p:stCondLst>
                                            <p:cond delay="656"/>
                                          </p:stCondLst>
                                        </p:cTn>
                                        <p:tgtEl>
                                          <p:spTgt spid="3">
                                            <p:txEl>
                                              <p:pRg st="2" end="2"/>
                                            </p:txEl>
                                          </p:spTgt>
                                        </p:tgtEl>
                                      </p:cBhvr>
                                      <p:to x="100000" y="80000"/>
                                    </p:animScale>
                                    <p:animScale>
                                      <p:cBhvr>
                                        <p:cTn id="52" dur="83" decel="50000">
                                          <p:stCondLst>
                                            <p:cond delay="669"/>
                                          </p:stCondLst>
                                        </p:cTn>
                                        <p:tgtEl>
                                          <p:spTgt spid="3">
                                            <p:txEl>
                                              <p:pRg st="2" end="2"/>
                                            </p:txEl>
                                          </p:spTgt>
                                        </p:tgtEl>
                                      </p:cBhvr>
                                      <p:to x="100000" y="100000"/>
                                    </p:animScale>
                                    <p:animScale>
                                      <p:cBhvr>
                                        <p:cTn id="53" dur="13">
                                          <p:stCondLst>
                                            <p:cond delay="821"/>
                                          </p:stCondLst>
                                        </p:cTn>
                                        <p:tgtEl>
                                          <p:spTgt spid="3">
                                            <p:txEl>
                                              <p:pRg st="2" end="2"/>
                                            </p:txEl>
                                          </p:spTgt>
                                        </p:tgtEl>
                                      </p:cBhvr>
                                      <p:to x="100000" y="90000"/>
                                    </p:animScale>
                                    <p:animScale>
                                      <p:cBhvr>
                                        <p:cTn id="54" dur="83" decel="50000">
                                          <p:stCondLst>
                                            <p:cond delay="834"/>
                                          </p:stCondLst>
                                        </p:cTn>
                                        <p:tgtEl>
                                          <p:spTgt spid="3">
                                            <p:txEl>
                                              <p:pRg st="2" end="2"/>
                                            </p:txEl>
                                          </p:spTgt>
                                        </p:tgtEl>
                                      </p:cBhvr>
                                      <p:to x="100000" y="100000"/>
                                    </p:animScale>
                                    <p:animScale>
                                      <p:cBhvr>
                                        <p:cTn id="55" dur="13">
                                          <p:stCondLst>
                                            <p:cond delay="904"/>
                                          </p:stCondLst>
                                        </p:cTn>
                                        <p:tgtEl>
                                          <p:spTgt spid="3">
                                            <p:txEl>
                                              <p:pRg st="2" end="2"/>
                                            </p:txEl>
                                          </p:spTgt>
                                        </p:tgtEl>
                                      </p:cBhvr>
                                      <p:to x="100000" y="95000"/>
                                    </p:animScale>
                                    <p:animScale>
                                      <p:cBhvr>
                                        <p:cTn id="56" dur="83" decel="50000">
                                          <p:stCondLst>
                                            <p:cond delay="917"/>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290">
                                          <p:stCondLst>
                                            <p:cond delay="0"/>
                                          </p:stCondLst>
                                        </p:cTn>
                                        <p:tgtEl>
                                          <p:spTgt spid="3">
                                            <p:txEl>
                                              <p:pRg st="3" end="3"/>
                                            </p:txEl>
                                          </p:spTgt>
                                        </p:tgtEl>
                                      </p:cBhvr>
                                    </p:animEffect>
                                    <p:anim calcmode="lin" valueType="num">
                                      <p:cBhvr>
                                        <p:cTn id="62" dur="911"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332"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332" tmFilter="0, 0; 0.125,0.2665; 0.25,0.4; 0.375,0.465; 0.5,0.5;  0.625,0.535; 0.75,0.6; 0.875,0.7335; 1,1">
                                          <p:stCondLst>
                                            <p:cond delay="332"/>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166" tmFilter="0, 0; 0.125,0.2665; 0.25,0.4; 0.375,0.465; 0.5,0.5;  0.625,0.535; 0.75,0.6; 0.875,0.7335; 1,1">
                                          <p:stCondLst>
                                            <p:cond delay="662"/>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82" tmFilter="0, 0; 0.125,0.2665; 0.25,0.4; 0.375,0.465; 0.5,0.5;  0.625,0.535; 0.75,0.6; 0.875,0.7335; 1,1">
                                          <p:stCondLst>
                                            <p:cond delay="828"/>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13">
                                          <p:stCondLst>
                                            <p:cond delay="325"/>
                                          </p:stCondLst>
                                        </p:cTn>
                                        <p:tgtEl>
                                          <p:spTgt spid="3">
                                            <p:txEl>
                                              <p:pRg st="3" end="3"/>
                                            </p:txEl>
                                          </p:spTgt>
                                        </p:tgtEl>
                                      </p:cBhvr>
                                      <p:to x="100000" y="60000"/>
                                    </p:animScale>
                                    <p:animScale>
                                      <p:cBhvr>
                                        <p:cTn id="68" dur="83" decel="50000">
                                          <p:stCondLst>
                                            <p:cond delay="338"/>
                                          </p:stCondLst>
                                        </p:cTn>
                                        <p:tgtEl>
                                          <p:spTgt spid="3">
                                            <p:txEl>
                                              <p:pRg st="3" end="3"/>
                                            </p:txEl>
                                          </p:spTgt>
                                        </p:tgtEl>
                                      </p:cBhvr>
                                      <p:to x="100000" y="100000"/>
                                    </p:animScale>
                                    <p:animScale>
                                      <p:cBhvr>
                                        <p:cTn id="69" dur="13">
                                          <p:stCondLst>
                                            <p:cond delay="656"/>
                                          </p:stCondLst>
                                        </p:cTn>
                                        <p:tgtEl>
                                          <p:spTgt spid="3">
                                            <p:txEl>
                                              <p:pRg st="3" end="3"/>
                                            </p:txEl>
                                          </p:spTgt>
                                        </p:tgtEl>
                                      </p:cBhvr>
                                      <p:to x="100000" y="80000"/>
                                    </p:animScale>
                                    <p:animScale>
                                      <p:cBhvr>
                                        <p:cTn id="70" dur="83" decel="50000">
                                          <p:stCondLst>
                                            <p:cond delay="669"/>
                                          </p:stCondLst>
                                        </p:cTn>
                                        <p:tgtEl>
                                          <p:spTgt spid="3">
                                            <p:txEl>
                                              <p:pRg st="3" end="3"/>
                                            </p:txEl>
                                          </p:spTgt>
                                        </p:tgtEl>
                                      </p:cBhvr>
                                      <p:to x="100000" y="100000"/>
                                    </p:animScale>
                                    <p:animScale>
                                      <p:cBhvr>
                                        <p:cTn id="71" dur="13">
                                          <p:stCondLst>
                                            <p:cond delay="821"/>
                                          </p:stCondLst>
                                        </p:cTn>
                                        <p:tgtEl>
                                          <p:spTgt spid="3">
                                            <p:txEl>
                                              <p:pRg st="3" end="3"/>
                                            </p:txEl>
                                          </p:spTgt>
                                        </p:tgtEl>
                                      </p:cBhvr>
                                      <p:to x="100000" y="90000"/>
                                    </p:animScale>
                                    <p:animScale>
                                      <p:cBhvr>
                                        <p:cTn id="72" dur="83" decel="50000">
                                          <p:stCondLst>
                                            <p:cond delay="834"/>
                                          </p:stCondLst>
                                        </p:cTn>
                                        <p:tgtEl>
                                          <p:spTgt spid="3">
                                            <p:txEl>
                                              <p:pRg st="3" end="3"/>
                                            </p:txEl>
                                          </p:spTgt>
                                        </p:tgtEl>
                                      </p:cBhvr>
                                      <p:to x="100000" y="100000"/>
                                    </p:animScale>
                                    <p:animScale>
                                      <p:cBhvr>
                                        <p:cTn id="73" dur="13">
                                          <p:stCondLst>
                                            <p:cond delay="904"/>
                                          </p:stCondLst>
                                        </p:cTn>
                                        <p:tgtEl>
                                          <p:spTgt spid="3">
                                            <p:txEl>
                                              <p:pRg st="3" end="3"/>
                                            </p:txEl>
                                          </p:spTgt>
                                        </p:tgtEl>
                                      </p:cBhvr>
                                      <p:to x="100000" y="95000"/>
                                    </p:animScale>
                                    <p:animScale>
                                      <p:cBhvr>
                                        <p:cTn id="74" dur="83" decel="50000">
                                          <p:stCondLst>
                                            <p:cond delay="917"/>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290">
                                          <p:stCondLst>
                                            <p:cond delay="0"/>
                                          </p:stCondLst>
                                        </p:cTn>
                                        <p:tgtEl>
                                          <p:spTgt spid="3">
                                            <p:txEl>
                                              <p:pRg st="4" end="4"/>
                                            </p:txEl>
                                          </p:spTgt>
                                        </p:tgtEl>
                                      </p:cBhvr>
                                    </p:animEffect>
                                    <p:anim calcmode="lin" valueType="num">
                                      <p:cBhvr>
                                        <p:cTn id="80" dur="911"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332"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332" tmFilter="0, 0; 0.125,0.2665; 0.25,0.4; 0.375,0.465; 0.5,0.5;  0.625,0.535; 0.75,0.6; 0.875,0.7335; 1,1">
                                          <p:stCondLst>
                                            <p:cond delay="332"/>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166" tmFilter="0, 0; 0.125,0.2665; 0.25,0.4; 0.375,0.465; 0.5,0.5;  0.625,0.535; 0.75,0.6; 0.875,0.7335; 1,1">
                                          <p:stCondLst>
                                            <p:cond delay="662"/>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82" tmFilter="0, 0; 0.125,0.2665; 0.25,0.4; 0.375,0.465; 0.5,0.5;  0.625,0.535; 0.75,0.6; 0.875,0.7335; 1,1">
                                          <p:stCondLst>
                                            <p:cond delay="828"/>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13">
                                          <p:stCondLst>
                                            <p:cond delay="325"/>
                                          </p:stCondLst>
                                        </p:cTn>
                                        <p:tgtEl>
                                          <p:spTgt spid="3">
                                            <p:txEl>
                                              <p:pRg st="4" end="4"/>
                                            </p:txEl>
                                          </p:spTgt>
                                        </p:tgtEl>
                                      </p:cBhvr>
                                      <p:to x="100000" y="60000"/>
                                    </p:animScale>
                                    <p:animScale>
                                      <p:cBhvr>
                                        <p:cTn id="86" dur="83" decel="50000">
                                          <p:stCondLst>
                                            <p:cond delay="338"/>
                                          </p:stCondLst>
                                        </p:cTn>
                                        <p:tgtEl>
                                          <p:spTgt spid="3">
                                            <p:txEl>
                                              <p:pRg st="4" end="4"/>
                                            </p:txEl>
                                          </p:spTgt>
                                        </p:tgtEl>
                                      </p:cBhvr>
                                      <p:to x="100000" y="100000"/>
                                    </p:animScale>
                                    <p:animScale>
                                      <p:cBhvr>
                                        <p:cTn id="87" dur="13">
                                          <p:stCondLst>
                                            <p:cond delay="656"/>
                                          </p:stCondLst>
                                        </p:cTn>
                                        <p:tgtEl>
                                          <p:spTgt spid="3">
                                            <p:txEl>
                                              <p:pRg st="4" end="4"/>
                                            </p:txEl>
                                          </p:spTgt>
                                        </p:tgtEl>
                                      </p:cBhvr>
                                      <p:to x="100000" y="80000"/>
                                    </p:animScale>
                                    <p:animScale>
                                      <p:cBhvr>
                                        <p:cTn id="88" dur="83" decel="50000">
                                          <p:stCondLst>
                                            <p:cond delay="669"/>
                                          </p:stCondLst>
                                        </p:cTn>
                                        <p:tgtEl>
                                          <p:spTgt spid="3">
                                            <p:txEl>
                                              <p:pRg st="4" end="4"/>
                                            </p:txEl>
                                          </p:spTgt>
                                        </p:tgtEl>
                                      </p:cBhvr>
                                      <p:to x="100000" y="100000"/>
                                    </p:animScale>
                                    <p:animScale>
                                      <p:cBhvr>
                                        <p:cTn id="89" dur="13">
                                          <p:stCondLst>
                                            <p:cond delay="821"/>
                                          </p:stCondLst>
                                        </p:cTn>
                                        <p:tgtEl>
                                          <p:spTgt spid="3">
                                            <p:txEl>
                                              <p:pRg st="4" end="4"/>
                                            </p:txEl>
                                          </p:spTgt>
                                        </p:tgtEl>
                                      </p:cBhvr>
                                      <p:to x="100000" y="90000"/>
                                    </p:animScale>
                                    <p:animScale>
                                      <p:cBhvr>
                                        <p:cTn id="90" dur="83" decel="50000">
                                          <p:stCondLst>
                                            <p:cond delay="834"/>
                                          </p:stCondLst>
                                        </p:cTn>
                                        <p:tgtEl>
                                          <p:spTgt spid="3">
                                            <p:txEl>
                                              <p:pRg st="4" end="4"/>
                                            </p:txEl>
                                          </p:spTgt>
                                        </p:tgtEl>
                                      </p:cBhvr>
                                      <p:to x="100000" y="100000"/>
                                    </p:animScale>
                                    <p:animScale>
                                      <p:cBhvr>
                                        <p:cTn id="91" dur="13">
                                          <p:stCondLst>
                                            <p:cond delay="904"/>
                                          </p:stCondLst>
                                        </p:cTn>
                                        <p:tgtEl>
                                          <p:spTgt spid="3">
                                            <p:txEl>
                                              <p:pRg st="4" end="4"/>
                                            </p:txEl>
                                          </p:spTgt>
                                        </p:tgtEl>
                                      </p:cBhvr>
                                      <p:to x="100000" y="95000"/>
                                    </p:animScale>
                                    <p:animScale>
                                      <p:cBhvr>
                                        <p:cTn id="92" dur="83" decel="50000">
                                          <p:stCondLst>
                                            <p:cond delay="917"/>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 y="111210"/>
            <a:ext cx="8039100" cy="6518190"/>
          </a:xfrm>
          <a:prstGeom prst="rect">
            <a:avLst/>
          </a:prstGeom>
        </p:spPr>
      </p:pic>
    </p:spTree>
    <p:extLst>
      <p:ext uri="{BB962C8B-B14F-4D97-AF65-F5344CB8AC3E}">
        <p14:creationId xmlns:p14="http://schemas.microsoft.com/office/powerpoint/2010/main" val="41174367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600201"/>
            <a:ext cx="4114800" cy="3886200"/>
          </a:xfrm>
        </p:spPr>
        <p:txBody>
          <a:bodyPr>
            <a:normAutofit/>
          </a:bodyPr>
          <a:lstStyle/>
          <a:p>
            <a:pPr marL="0" indent="0">
              <a:buNone/>
            </a:pPr>
            <a:r>
              <a:rPr lang="en-US" sz="1200" dirty="0"/>
              <a:t>ACSM, </a:t>
            </a:r>
            <a:r>
              <a:rPr lang="en-US" sz="1200" i="1" dirty="0"/>
              <a:t>ACSM's Guidelines for Exercise Testing and Prescription</a:t>
            </a:r>
            <a:r>
              <a:rPr lang="en-US" sz="1200" dirty="0"/>
              <a:t>, Sixth Ed. New York, Lippincott Williams &amp; Wilkins, 2000 </a:t>
            </a:r>
            <a:endParaRPr lang="en-US" sz="1200" dirty="0" smtClean="0"/>
          </a:p>
          <a:p>
            <a:pPr marL="0" indent="0">
              <a:buNone/>
            </a:pPr>
            <a:endParaRPr lang="en-US" sz="1200" dirty="0"/>
          </a:p>
          <a:p>
            <a:pPr marL="0" indent="0">
              <a:buNone/>
            </a:pPr>
            <a:r>
              <a:rPr lang="en-US" sz="1200" dirty="0" err="1" smtClean="0"/>
              <a:t>Avellini</a:t>
            </a:r>
            <a:r>
              <a:rPr lang="en-US" sz="1200" dirty="0"/>
              <a:t>, B. A., Shapiro, Y., &amp; </a:t>
            </a:r>
            <a:r>
              <a:rPr lang="en-US" sz="1200" dirty="0" err="1"/>
              <a:t>Pandolf</a:t>
            </a:r>
            <a:r>
              <a:rPr lang="en-US" sz="1200" dirty="0"/>
              <a:t>, K. </a:t>
            </a:r>
            <a:r>
              <a:rPr lang="en-US" sz="1200" dirty="0" err="1"/>
              <a:t>B.</a:t>
            </a:r>
            <a:r>
              <a:rPr lang="en-US" sz="1200" i="1" dirty="0" err="1"/>
              <a:t>Cardio</a:t>
            </a:r>
            <a:r>
              <a:rPr lang="en-US" sz="1200" i="1" dirty="0"/>
              <a:t>-Respiratory Physical Training in Water and on Land </a:t>
            </a:r>
            <a:r>
              <a:rPr lang="en-US" sz="1200" dirty="0"/>
              <a:t>European Journal of Applied Physiology and Occupational Physiology, (1983) 50, 255-263. </a:t>
            </a:r>
            <a:endParaRPr lang="en-US" sz="1200" dirty="0" smtClean="0"/>
          </a:p>
          <a:p>
            <a:pPr marL="0" indent="0">
              <a:buNone/>
            </a:pPr>
            <a:endParaRPr lang="en-US" sz="1200" dirty="0"/>
          </a:p>
          <a:p>
            <a:pPr marL="0" indent="0">
              <a:buNone/>
            </a:pPr>
            <a:r>
              <a:rPr lang="en-US" sz="1200" dirty="0" err="1" smtClean="0"/>
              <a:t>Baechle</a:t>
            </a:r>
            <a:r>
              <a:rPr lang="en-US" sz="1200" dirty="0"/>
              <a:t>, Thomas, Ed. D, CSCS. </a:t>
            </a:r>
            <a:r>
              <a:rPr lang="en-US" sz="1200" i="1" dirty="0"/>
              <a:t>Weight Training Instruction: Steps to Success </a:t>
            </a:r>
            <a:r>
              <a:rPr lang="en-US" sz="1200" dirty="0"/>
              <a:t>Champaign, IL: Human Kinetics, 1994. </a:t>
            </a:r>
            <a:endParaRPr lang="en-US" sz="1200" dirty="0" smtClean="0"/>
          </a:p>
          <a:p>
            <a:pPr marL="0" indent="0">
              <a:buNone/>
            </a:pPr>
            <a:endParaRPr lang="en-US" sz="1200" dirty="0"/>
          </a:p>
          <a:p>
            <a:pPr marL="0" indent="0">
              <a:buNone/>
            </a:pPr>
            <a:r>
              <a:rPr lang="en-US" sz="1200" dirty="0" err="1"/>
              <a:t>Benowieez</a:t>
            </a:r>
            <a:r>
              <a:rPr lang="en-US" sz="1200" dirty="0"/>
              <a:t>, Robert. </a:t>
            </a:r>
            <a:r>
              <a:rPr lang="en-US" sz="1200" i="1" dirty="0"/>
              <a:t>Vitamins &amp; You. </a:t>
            </a:r>
            <a:r>
              <a:rPr lang="en-US" sz="1200" dirty="0"/>
              <a:t>New York: </a:t>
            </a:r>
            <a:r>
              <a:rPr lang="en-US" sz="1200" dirty="0" err="1"/>
              <a:t>Berklett</a:t>
            </a:r>
            <a:r>
              <a:rPr lang="en-US" sz="1200" dirty="0"/>
              <a:t> books, 1981 </a:t>
            </a:r>
            <a:endParaRPr lang="en-US" sz="1200" dirty="0" smtClean="0"/>
          </a:p>
          <a:p>
            <a:pPr marL="0" indent="0">
              <a:buNone/>
            </a:pPr>
            <a:endParaRPr lang="en-US" sz="1200" dirty="0"/>
          </a:p>
          <a:p>
            <a:pPr marL="0" indent="0">
              <a:buNone/>
            </a:pPr>
            <a:r>
              <a:rPr lang="en-US" sz="1200" dirty="0" smtClean="0"/>
              <a:t>Blanche</a:t>
            </a:r>
            <a:r>
              <a:rPr lang="en-US" sz="1200" dirty="0"/>
              <a:t>, W., Evans, W., Cureton, K. J., &amp; Purvis, J. W. </a:t>
            </a:r>
            <a:r>
              <a:rPr lang="en-US" sz="1200" i="1" dirty="0"/>
              <a:t>Metabolic and circulatory responses to walking and jogging in water </a:t>
            </a:r>
            <a:r>
              <a:rPr lang="en-US" sz="1200" dirty="0"/>
              <a:t>Research Quarterly, (1978) 49, 442-449.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sp>
        <p:nvSpPr>
          <p:cNvPr id="5" name="Content Placeholder 2"/>
          <p:cNvSpPr txBox="1">
            <a:spLocks/>
          </p:cNvSpPr>
          <p:nvPr/>
        </p:nvSpPr>
        <p:spPr>
          <a:xfrm>
            <a:off x="4723108" y="1600201"/>
            <a:ext cx="4114800" cy="3810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dirty="0" err="1"/>
              <a:t>Borton</a:t>
            </a:r>
            <a:r>
              <a:rPr lang="en-US" sz="1200" dirty="0"/>
              <a:t>, Benjamin. </a:t>
            </a:r>
            <a:r>
              <a:rPr lang="en-US" sz="1200" i="1" dirty="0"/>
              <a:t>Human Nutrition. </a:t>
            </a:r>
            <a:r>
              <a:rPr lang="en-US" sz="1200" dirty="0"/>
              <a:t>New York: McGraw-Hill, 1978 </a:t>
            </a:r>
            <a:endParaRPr lang="en-US" sz="1200" dirty="0" smtClean="0"/>
          </a:p>
          <a:p>
            <a:pPr marL="0" indent="0">
              <a:buNone/>
            </a:pPr>
            <a:endParaRPr lang="en-US" sz="1200" dirty="0"/>
          </a:p>
          <a:p>
            <a:pPr marL="0" indent="0">
              <a:buNone/>
            </a:pPr>
            <a:r>
              <a:rPr lang="en-US" sz="1200" dirty="0" smtClean="0"/>
              <a:t>Bosco</a:t>
            </a:r>
            <a:r>
              <a:rPr lang="en-US" sz="1200" dirty="0"/>
              <a:t>, Dominick. </a:t>
            </a:r>
            <a:r>
              <a:rPr lang="en-US" sz="1200" i="1" dirty="0"/>
              <a:t>The People's Guide to Vitamins &amp; Minerals. </a:t>
            </a:r>
            <a:r>
              <a:rPr lang="en-US" sz="1200" dirty="0"/>
              <a:t>Chicago: Contemporary Books, 1980 </a:t>
            </a:r>
            <a:endParaRPr lang="en-US" sz="1200" dirty="0" smtClean="0"/>
          </a:p>
          <a:p>
            <a:pPr marL="0" indent="0">
              <a:buNone/>
            </a:pPr>
            <a:endParaRPr lang="en-US" sz="1200" dirty="0"/>
          </a:p>
          <a:p>
            <a:pPr marL="0" indent="0">
              <a:buNone/>
            </a:pPr>
            <a:r>
              <a:rPr lang="en-US" sz="1200" dirty="0" smtClean="0"/>
              <a:t>Briggs</a:t>
            </a:r>
            <a:r>
              <a:rPr lang="en-US" sz="1200" dirty="0"/>
              <a:t>, Paula. </a:t>
            </a:r>
            <a:r>
              <a:rPr lang="en-US" sz="1200" i="1" dirty="0"/>
              <a:t>The Physically Challenged. </a:t>
            </a:r>
            <a:r>
              <a:rPr lang="en-US" sz="1200" dirty="0"/>
              <a:t>Aquatic Exercise Association Aquatic Fitness Professional Manual, (2003): 320. </a:t>
            </a:r>
            <a:endParaRPr lang="en-US" sz="1200" dirty="0" smtClean="0"/>
          </a:p>
          <a:p>
            <a:pPr marL="0" indent="0">
              <a:buNone/>
            </a:pPr>
            <a:endParaRPr lang="en-US" sz="1200" dirty="0"/>
          </a:p>
          <a:p>
            <a:pPr marL="0" indent="0">
              <a:buNone/>
            </a:pPr>
            <a:r>
              <a:rPr lang="en-US" sz="1200" dirty="0" smtClean="0"/>
              <a:t>Carper</a:t>
            </a:r>
            <a:r>
              <a:rPr lang="en-US" sz="1200" dirty="0"/>
              <a:t>, Jean. </a:t>
            </a:r>
            <a:r>
              <a:rPr lang="en-US" sz="1200" i="1" dirty="0"/>
              <a:t>Jean Carper's Total Nutrition Guide. </a:t>
            </a:r>
            <a:r>
              <a:rPr lang="en-US" sz="1200" dirty="0"/>
              <a:t>New York: Bantam Books, 1989. </a:t>
            </a:r>
            <a:endParaRPr lang="en-US" sz="1200" dirty="0" smtClean="0"/>
          </a:p>
          <a:p>
            <a:pPr marL="0" indent="0">
              <a:buNone/>
            </a:pPr>
            <a:endParaRPr lang="en-US" sz="1200" dirty="0"/>
          </a:p>
          <a:p>
            <a:pPr marL="0" indent="0">
              <a:buNone/>
            </a:pPr>
            <a:r>
              <a:rPr lang="en-US" sz="1200" dirty="0" smtClean="0"/>
              <a:t>Cohen</a:t>
            </a:r>
            <a:r>
              <a:rPr lang="en-US" sz="1200" dirty="0"/>
              <a:t>, BM. </a:t>
            </a:r>
            <a:r>
              <a:rPr lang="en-US" sz="1200" i="1" dirty="0"/>
              <a:t>Lecithin in Mania. A Preliminary Report. </a:t>
            </a:r>
            <a:r>
              <a:rPr lang="en-US" sz="1200" dirty="0"/>
              <a:t>American Journal of Psychiatry 137(2) 242-3, February, 1980 </a:t>
            </a:r>
            <a:endParaRPr lang="en-US" sz="1200" dirty="0" smtClean="0"/>
          </a:p>
          <a:p>
            <a:pPr marL="0" indent="0">
              <a:buNone/>
            </a:pPr>
            <a:endParaRPr lang="en-US" sz="1200" dirty="0"/>
          </a:p>
          <a:p>
            <a:pPr marL="0" indent="0">
              <a:buNone/>
            </a:pPr>
            <a:r>
              <a:rPr lang="en-US" sz="1200" dirty="0"/>
              <a:t>Craig, A.B. and Dvorak, A.M. </a:t>
            </a:r>
            <a:r>
              <a:rPr lang="en-US" sz="1200" i="1" dirty="0"/>
              <a:t>Thermal regulation of man exercising during water immersion. </a:t>
            </a:r>
            <a:r>
              <a:rPr lang="en-US" sz="1200" dirty="0"/>
              <a:t>Journal of Applied Physiology, 25 (1968): 23-5. </a:t>
            </a:r>
          </a:p>
        </p:txBody>
      </p:sp>
    </p:spTree>
    <p:extLst>
      <p:ext uri="{BB962C8B-B14F-4D97-AF65-F5344CB8AC3E}">
        <p14:creationId xmlns:p14="http://schemas.microsoft.com/office/powerpoint/2010/main" val="3576822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Micronutrients</a:t>
            </a:r>
            <a:endParaRPr lang="en-US" dirty="0"/>
          </a:p>
        </p:txBody>
      </p:sp>
      <p:sp>
        <p:nvSpPr>
          <p:cNvPr id="3" name="Content Placeholder 2"/>
          <p:cNvSpPr>
            <a:spLocks noGrp="1"/>
          </p:cNvSpPr>
          <p:nvPr>
            <p:ph idx="1"/>
          </p:nvPr>
        </p:nvSpPr>
        <p:spPr/>
        <p:txBody>
          <a:bodyPr/>
          <a:lstStyle/>
          <a:p>
            <a:r>
              <a:rPr lang="en-US" dirty="0" smtClean="0"/>
              <a:t>Vitamins</a:t>
            </a:r>
          </a:p>
          <a:p>
            <a:r>
              <a:rPr lang="en-US" dirty="0" smtClean="0"/>
              <a:t>Minerals</a:t>
            </a:r>
          </a:p>
          <a:p>
            <a:r>
              <a:rPr lang="en-US" dirty="0" smtClean="0"/>
              <a:t>Additional Supplements</a:t>
            </a:r>
          </a:p>
          <a:p>
            <a:endParaRPr lang="en-US" dirty="0" smtClean="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2514600"/>
            <a:ext cx="2133600" cy="3200400"/>
          </a:xfrm>
          <a:prstGeom prst="rect">
            <a:avLst/>
          </a:prstGeom>
        </p:spPr>
      </p:pic>
    </p:spTree>
    <p:extLst>
      <p:ext uri="{BB962C8B-B14F-4D97-AF65-F5344CB8AC3E}">
        <p14:creationId xmlns:p14="http://schemas.microsoft.com/office/powerpoint/2010/main" val="226773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600201"/>
            <a:ext cx="4114800" cy="3886200"/>
          </a:xfrm>
        </p:spPr>
        <p:txBody>
          <a:bodyPr>
            <a:normAutofit/>
          </a:bodyPr>
          <a:lstStyle/>
          <a:p>
            <a:pPr marL="0" indent="0">
              <a:buNone/>
            </a:pPr>
            <a:r>
              <a:rPr lang="en-US" sz="1200" dirty="0"/>
              <a:t>Coon, Nelson. </a:t>
            </a:r>
            <a:r>
              <a:rPr lang="en-US" sz="1200" i="1" dirty="0"/>
              <a:t>Using Plants for Healing. </a:t>
            </a:r>
            <a:r>
              <a:rPr lang="en-US" sz="1200" dirty="0"/>
              <a:t>Emmaus, PA: Rodale Press. 1979 </a:t>
            </a:r>
            <a:endParaRPr lang="en-US" sz="1200" dirty="0" smtClean="0"/>
          </a:p>
          <a:p>
            <a:pPr marL="0" indent="0">
              <a:buNone/>
            </a:pPr>
            <a:endParaRPr lang="en-US" sz="1200" dirty="0"/>
          </a:p>
          <a:p>
            <a:pPr marL="0" indent="0">
              <a:buNone/>
            </a:pPr>
            <a:r>
              <a:rPr lang="en-US" sz="1200" dirty="0" smtClean="0"/>
              <a:t>Conner</a:t>
            </a:r>
            <a:r>
              <a:rPr lang="en-US" sz="1200" dirty="0"/>
              <a:t>, William MD. </a:t>
            </a:r>
            <a:r>
              <a:rPr lang="en-US" sz="1200" i="1" dirty="0"/>
              <a:t>Fruit of the Seas May Foil Cardiovascular Disease. </a:t>
            </a:r>
            <a:r>
              <a:rPr lang="en-US" sz="1200" dirty="0"/>
              <a:t>Medical News. February 12, 1982 (729-733) </a:t>
            </a:r>
            <a:endParaRPr lang="en-US" sz="1200" dirty="0" smtClean="0"/>
          </a:p>
          <a:p>
            <a:pPr marL="0" indent="0">
              <a:buNone/>
            </a:pPr>
            <a:endParaRPr lang="en-US" sz="1200" dirty="0"/>
          </a:p>
          <a:p>
            <a:pPr marL="0" indent="0">
              <a:buNone/>
            </a:pPr>
            <a:r>
              <a:rPr lang="en-US" sz="1200" dirty="0" smtClean="0"/>
              <a:t>Copeland</a:t>
            </a:r>
            <a:r>
              <a:rPr lang="en-US" sz="1200" dirty="0"/>
              <a:t>, C. et al. </a:t>
            </a:r>
            <a:r>
              <a:rPr lang="en-US" sz="1200" i="1" dirty="0"/>
              <a:t>Power Step Reebok. </a:t>
            </a:r>
            <a:r>
              <a:rPr lang="en-US" sz="1200" dirty="0"/>
              <a:t>Boston, MA: Reebok International, Ltd, 1992. </a:t>
            </a:r>
            <a:endParaRPr lang="en-US" sz="1200" dirty="0" smtClean="0"/>
          </a:p>
          <a:p>
            <a:pPr marL="0" indent="0">
              <a:buNone/>
            </a:pPr>
            <a:endParaRPr lang="en-US" sz="1200" dirty="0"/>
          </a:p>
          <a:p>
            <a:pPr marL="0" indent="0">
              <a:buNone/>
            </a:pPr>
            <a:r>
              <a:rPr lang="en-US" sz="1200" dirty="0" err="1" smtClean="0"/>
              <a:t>Costill</a:t>
            </a:r>
            <a:r>
              <a:rPr lang="en-US" sz="1200" dirty="0"/>
              <a:t>, D., et al. </a:t>
            </a:r>
            <a:r>
              <a:rPr lang="en-US" sz="1200" i="1" dirty="0"/>
              <a:t>Effects of Caffeine Ingestion on Metabolism and Exercise Performance </a:t>
            </a:r>
            <a:r>
              <a:rPr lang="en-US" sz="1200" dirty="0"/>
              <a:t>Medical Science Sports Exercise 1978. </a:t>
            </a:r>
            <a:endParaRPr lang="en-US" sz="1200" dirty="0" smtClean="0"/>
          </a:p>
          <a:p>
            <a:pPr marL="0" indent="0">
              <a:buNone/>
            </a:pPr>
            <a:endParaRPr lang="en-US" sz="1200" dirty="0"/>
          </a:p>
          <a:p>
            <a:pPr marL="0" indent="0">
              <a:buNone/>
            </a:pPr>
            <a:r>
              <a:rPr lang="en-US" sz="1200" dirty="0" err="1" smtClean="0"/>
              <a:t>DiPrampero</a:t>
            </a:r>
            <a:r>
              <a:rPr lang="en-US" sz="1200" dirty="0"/>
              <a:t>, P.E. </a:t>
            </a:r>
            <a:r>
              <a:rPr lang="en-US" sz="1200" i="1" dirty="0"/>
              <a:t>The energy cost of human locomotion on land and in water. </a:t>
            </a:r>
            <a:r>
              <a:rPr lang="en-US" sz="1200" dirty="0"/>
              <a:t>International Journal of Sports Medicine, 7, no. 2 (1986): 55-72. </a:t>
            </a:r>
            <a:endParaRPr lang="en-US" sz="1200" dirty="0" smtClean="0"/>
          </a:p>
          <a:p>
            <a:pPr marL="0" indent="0">
              <a:buNone/>
            </a:pPr>
            <a:endParaRPr lang="en-US" sz="1200" dirty="0"/>
          </a:p>
          <a:p>
            <a:pPr marL="0" indent="0">
              <a:buNone/>
            </a:pPr>
            <a:r>
              <a:rPr lang="en-US" sz="1200" dirty="0"/>
              <a:t>Francis, L., et al. </a:t>
            </a:r>
            <a:r>
              <a:rPr lang="en-US" sz="1200" i="1" dirty="0"/>
              <a:t>Introduction to Step Reebok </a:t>
            </a:r>
            <a:r>
              <a:rPr lang="en-US" sz="1200" dirty="0"/>
              <a:t>Boston, MA: Reebok International, Ltd, 1991.</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sp>
        <p:nvSpPr>
          <p:cNvPr id="5" name="Content Placeholder 2"/>
          <p:cNvSpPr txBox="1">
            <a:spLocks/>
          </p:cNvSpPr>
          <p:nvPr/>
        </p:nvSpPr>
        <p:spPr>
          <a:xfrm>
            <a:off x="4723108" y="1600201"/>
            <a:ext cx="4114800" cy="3810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dirty="0" err="1"/>
              <a:t>Gibney</a:t>
            </a:r>
            <a:r>
              <a:rPr lang="en-US" sz="1200" dirty="0"/>
              <a:t>, Michael. </a:t>
            </a:r>
            <a:r>
              <a:rPr lang="en-US" sz="1200" i="1" dirty="0"/>
              <a:t>Nutrition Diet &amp; Health </a:t>
            </a:r>
            <a:r>
              <a:rPr lang="en-US" sz="1200" dirty="0"/>
              <a:t>New York: Cambridge University Press, 1986. </a:t>
            </a:r>
            <a:endParaRPr lang="en-US" sz="1200" dirty="0" smtClean="0"/>
          </a:p>
          <a:p>
            <a:pPr marL="0" indent="0">
              <a:buNone/>
            </a:pPr>
            <a:endParaRPr lang="en-US" sz="1200" dirty="0"/>
          </a:p>
          <a:p>
            <a:pPr marL="0" indent="0">
              <a:buNone/>
            </a:pPr>
            <a:r>
              <a:rPr lang="en-US" sz="1200" dirty="0" smtClean="0"/>
              <a:t>Gottlieb</a:t>
            </a:r>
            <a:r>
              <a:rPr lang="en-US" sz="1200" dirty="0"/>
              <a:t>, William. </a:t>
            </a:r>
            <a:r>
              <a:rPr lang="en-US" sz="1200" i="1" dirty="0"/>
              <a:t>The Complete Book of Vitamins. </a:t>
            </a:r>
            <a:r>
              <a:rPr lang="en-US" sz="1200" dirty="0"/>
              <a:t>Emmaus, PA: Rodale Press, </a:t>
            </a:r>
            <a:r>
              <a:rPr lang="en-US" sz="1200" dirty="0" smtClean="0"/>
              <a:t>1984</a:t>
            </a:r>
          </a:p>
          <a:p>
            <a:pPr marL="0" indent="0">
              <a:buNone/>
            </a:pPr>
            <a:endParaRPr lang="en-US" sz="1200" dirty="0"/>
          </a:p>
          <a:p>
            <a:pPr marL="0" indent="0">
              <a:buNone/>
            </a:pPr>
            <a:r>
              <a:rPr lang="en-US" sz="1200" dirty="0" smtClean="0"/>
              <a:t> </a:t>
            </a:r>
            <a:r>
              <a:rPr lang="en-US" sz="1200" dirty="0"/>
              <a:t>Grant, Norman. </a:t>
            </a:r>
            <a:r>
              <a:rPr lang="en-US" sz="1200" i="1" dirty="0"/>
              <a:t>Resistive Weight Training </a:t>
            </a:r>
            <a:r>
              <a:rPr lang="en-US" sz="1200" dirty="0"/>
              <a:t>Dubuque, IA: 1993 </a:t>
            </a:r>
            <a:endParaRPr lang="en-US" sz="1200" dirty="0" smtClean="0"/>
          </a:p>
          <a:p>
            <a:pPr marL="0" indent="0">
              <a:buNone/>
            </a:pPr>
            <a:endParaRPr lang="en-US" sz="1200" dirty="0"/>
          </a:p>
          <a:p>
            <a:pPr marL="0" indent="0">
              <a:buNone/>
            </a:pPr>
            <a:r>
              <a:rPr lang="en-US" sz="1200" dirty="0" err="1" smtClean="0"/>
              <a:t>Herbert,Victor</a:t>
            </a:r>
            <a:r>
              <a:rPr lang="en-US" sz="1200" dirty="0"/>
              <a:t>, M.D. </a:t>
            </a:r>
            <a:r>
              <a:rPr lang="en-US" sz="1200" i="1" dirty="0"/>
              <a:t>Total Nutrition, The Only Guide You'll Ever Need </a:t>
            </a:r>
            <a:r>
              <a:rPr lang="en-US" sz="1200" dirty="0"/>
              <a:t>New York: St. Martin's Press, 1995. </a:t>
            </a:r>
            <a:endParaRPr lang="en-US" sz="1200" dirty="0" smtClean="0"/>
          </a:p>
          <a:p>
            <a:pPr marL="0" indent="0">
              <a:buNone/>
            </a:pPr>
            <a:endParaRPr lang="en-US" sz="1200" dirty="0"/>
          </a:p>
          <a:p>
            <a:pPr marL="0" indent="0">
              <a:buNone/>
            </a:pPr>
            <a:r>
              <a:rPr lang="en-US" sz="1200" dirty="0" smtClean="0"/>
              <a:t>Humphries</a:t>
            </a:r>
            <a:r>
              <a:rPr lang="en-US" sz="1200" dirty="0"/>
              <a:t>, Debra, et al. </a:t>
            </a:r>
            <a:r>
              <a:rPr lang="en-US" sz="1200" i="1" dirty="0"/>
              <a:t>Step Fitness Basics, Instructor Resource Guide. </a:t>
            </a:r>
            <a:r>
              <a:rPr lang="en-US" sz="1200" dirty="0"/>
              <a:t>St. Paul, MN: National Fitness Association of America, 1992 </a:t>
            </a:r>
            <a:endParaRPr lang="en-US" sz="1200" dirty="0" smtClean="0"/>
          </a:p>
          <a:p>
            <a:pPr marL="0" indent="0">
              <a:buNone/>
            </a:pPr>
            <a:endParaRPr lang="en-US" sz="1200" dirty="0"/>
          </a:p>
          <a:p>
            <a:pPr marL="0" indent="0">
              <a:buNone/>
            </a:pPr>
            <a:r>
              <a:rPr lang="en-US" sz="1200" dirty="0" smtClean="0"/>
              <a:t>Jordan</a:t>
            </a:r>
            <a:r>
              <a:rPr lang="en-US" sz="1200" dirty="0"/>
              <a:t>, Peg, RN (Ed.). </a:t>
            </a:r>
            <a:r>
              <a:rPr lang="en-US" sz="1200" i="1" dirty="0"/>
              <a:t>Fitness Theory and Practice</a:t>
            </a:r>
            <a:r>
              <a:rPr lang="en-US" sz="1200" dirty="0"/>
              <a:t>. Sherman Oaks, CA: Aerobics and Fitness Association of America, Stoughton, MA: Reebok University Press, 1993 </a:t>
            </a:r>
          </a:p>
        </p:txBody>
      </p:sp>
    </p:spTree>
    <p:extLst>
      <p:ext uri="{BB962C8B-B14F-4D97-AF65-F5344CB8AC3E}">
        <p14:creationId xmlns:p14="http://schemas.microsoft.com/office/powerpoint/2010/main" val="19914019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600201"/>
            <a:ext cx="4114800" cy="3886200"/>
          </a:xfrm>
        </p:spPr>
        <p:txBody>
          <a:bodyPr>
            <a:normAutofit/>
          </a:bodyPr>
          <a:lstStyle/>
          <a:p>
            <a:pPr marL="0" indent="0">
              <a:buNone/>
            </a:pPr>
            <a:r>
              <a:rPr lang="en-US" sz="1200" dirty="0" err="1"/>
              <a:t>Kadans</a:t>
            </a:r>
            <a:r>
              <a:rPr lang="en-US" sz="1200" dirty="0"/>
              <a:t>, Joseph. </a:t>
            </a:r>
            <a:r>
              <a:rPr lang="en-US" sz="1200" i="1" dirty="0"/>
              <a:t>Encyclopedia of Medicinal Herbs. </a:t>
            </a:r>
            <a:r>
              <a:rPr lang="en-US" sz="1200" dirty="0"/>
              <a:t>New York: Arco Publishing, 1984 </a:t>
            </a:r>
            <a:endParaRPr lang="en-US" sz="1200" dirty="0" smtClean="0"/>
          </a:p>
          <a:p>
            <a:pPr marL="0" indent="0">
              <a:buNone/>
            </a:pPr>
            <a:endParaRPr lang="en-US" sz="1200" dirty="0"/>
          </a:p>
          <a:p>
            <a:pPr marL="0" indent="0">
              <a:buNone/>
            </a:pPr>
            <a:r>
              <a:rPr lang="en-US" sz="1200" dirty="0" err="1" smtClean="0"/>
              <a:t>Kirschmann</a:t>
            </a:r>
            <a:r>
              <a:rPr lang="en-US" sz="1200" dirty="0"/>
              <a:t>, John. </a:t>
            </a:r>
            <a:r>
              <a:rPr lang="en-US" sz="1200" i="1" dirty="0"/>
              <a:t>Nutrition Almanac. </a:t>
            </a:r>
            <a:r>
              <a:rPr lang="en-US" sz="1200" dirty="0"/>
              <a:t>New York: McGraw-Hill, 1984 </a:t>
            </a:r>
            <a:endParaRPr lang="en-US" sz="1200" dirty="0" smtClean="0"/>
          </a:p>
          <a:p>
            <a:pPr marL="0" indent="0">
              <a:buNone/>
            </a:pPr>
            <a:endParaRPr lang="en-US" sz="1200" dirty="0"/>
          </a:p>
          <a:p>
            <a:pPr marL="0" indent="0">
              <a:buNone/>
            </a:pPr>
            <a:r>
              <a:rPr lang="en-US" sz="1200" dirty="0" smtClean="0"/>
              <a:t>Komi</a:t>
            </a:r>
            <a:r>
              <a:rPr lang="en-US" sz="1200" dirty="0"/>
              <a:t>, P. V., Editor, </a:t>
            </a:r>
            <a:r>
              <a:rPr lang="en-US" sz="1200" i="1" dirty="0"/>
              <a:t>Strength And Power In Sport </a:t>
            </a:r>
            <a:r>
              <a:rPr lang="en-US" sz="1200" dirty="0"/>
              <a:t>Blackwell Scientific Publications, London, 1992. </a:t>
            </a:r>
            <a:endParaRPr lang="en-US" sz="1200" dirty="0" smtClean="0"/>
          </a:p>
          <a:p>
            <a:pPr marL="0" indent="0">
              <a:buNone/>
            </a:pPr>
            <a:endParaRPr lang="en-US" sz="1200" dirty="0"/>
          </a:p>
          <a:p>
            <a:pPr marL="0" indent="0">
              <a:buNone/>
            </a:pPr>
            <a:r>
              <a:rPr lang="en-US" sz="1200" dirty="0" err="1" smtClean="0"/>
              <a:t>Mazzeo</a:t>
            </a:r>
            <a:r>
              <a:rPr lang="en-US" sz="1200" dirty="0"/>
              <a:t>, Karen, M. Ed., </a:t>
            </a:r>
            <a:r>
              <a:rPr lang="en-US" sz="1200" i="1" dirty="0"/>
              <a:t>A </a:t>
            </a:r>
            <a:r>
              <a:rPr lang="en-US" sz="1200" i="1" dirty="0" err="1"/>
              <a:t>Committment</a:t>
            </a:r>
            <a:r>
              <a:rPr lang="en-US" sz="1200" i="1" dirty="0"/>
              <a:t> to Fitness </a:t>
            </a:r>
            <a:r>
              <a:rPr lang="en-US" sz="1200" dirty="0"/>
              <a:t>Englewood, CO: Morton Publishing Co, 1985. </a:t>
            </a:r>
            <a:endParaRPr lang="en-US" sz="1200" dirty="0" smtClean="0"/>
          </a:p>
          <a:p>
            <a:pPr marL="0" indent="0">
              <a:buNone/>
            </a:pPr>
            <a:endParaRPr lang="en-US" sz="1200" dirty="0"/>
          </a:p>
          <a:p>
            <a:pPr marL="0" indent="0">
              <a:buNone/>
            </a:pPr>
            <a:r>
              <a:rPr lang="en-US" sz="1200" dirty="0" err="1" smtClean="0"/>
              <a:t>McArdle</a:t>
            </a:r>
            <a:r>
              <a:rPr lang="en-US" sz="1200" dirty="0"/>
              <a:t>, </a:t>
            </a:r>
            <a:r>
              <a:rPr lang="en-US" sz="1200" dirty="0" err="1"/>
              <a:t>Katch</a:t>
            </a:r>
            <a:r>
              <a:rPr lang="en-US" sz="1200" dirty="0"/>
              <a:t>, </a:t>
            </a:r>
            <a:r>
              <a:rPr lang="en-US" sz="1200" dirty="0" err="1"/>
              <a:t>Katch</a:t>
            </a:r>
            <a:r>
              <a:rPr lang="en-US" sz="1200" dirty="0"/>
              <a:t>. </a:t>
            </a:r>
            <a:r>
              <a:rPr lang="en-US" sz="1200" i="1" dirty="0"/>
              <a:t>Exercise Physiology</a:t>
            </a:r>
            <a:r>
              <a:rPr lang="en-US" sz="1200" dirty="0"/>
              <a:t>. Williams &amp; Wilkins, Baltimore, MD, 1996, ISBN </a:t>
            </a:r>
            <a:r>
              <a:rPr lang="en-US" sz="1200" dirty="0" smtClean="0"/>
              <a:t>0-683-05731-6 </a:t>
            </a:r>
          </a:p>
          <a:p>
            <a:pPr marL="0" indent="0">
              <a:buNone/>
            </a:pPr>
            <a:endParaRPr lang="en-US" sz="1200" dirty="0"/>
          </a:p>
          <a:p>
            <a:pPr marL="0" indent="0">
              <a:buNone/>
            </a:pPr>
            <a:r>
              <a:rPr lang="en-US" sz="1200" dirty="0"/>
              <a:t>McCarty, Mark. </a:t>
            </a:r>
            <a:r>
              <a:rPr lang="en-US" sz="1200" i="1" dirty="0"/>
              <a:t>Health Benefits of Supplemental Nutrition. </a:t>
            </a:r>
            <a:r>
              <a:rPr lang="en-US" sz="1200" dirty="0"/>
              <a:t>San Diego, CA </a:t>
            </a:r>
            <a:r>
              <a:rPr lang="en-US" sz="1200" dirty="0" err="1"/>
              <a:t>Nutri</a:t>
            </a:r>
            <a:r>
              <a:rPr lang="en-US" sz="1200" dirty="0"/>
              <a:t> Guard Research,1985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sp>
        <p:nvSpPr>
          <p:cNvPr id="5" name="Content Placeholder 2"/>
          <p:cNvSpPr txBox="1">
            <a:spLocks/>
          </p:cNvSpPr>
          <p:nvPr/>
        </p:nvSpPr>
        <p:spPr>
          <a:xfrm>
            <a:off x="4723108" y="1600200"/>
            <a:ext cx="4114800" cy="4114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dirty="0"/>
              <a:t>Miller, David, et al. </a:t>
            </a:r>
            <a:r>
              <a:rPr lang="en-US" sz="1200" i="1" dirty="0"/>
              <a:t>Fitness A Lifetime Commitment. </a:t>
            </a:r>
            <a:r>
              <a:rPr lang="en-US" sz="1200" dirty="0"/>
              <a:t>New York: Macmillan Publishing Co., </a:t>
            </a:r>
            <a:r>
              <a:rPr lang="en-US" sz="1200" dirty="0" smtClean="0"/>
              <a:t>1986. </a:t>
            </a:r>
          </a:p>
          <a:p>
            <a:pPr marL="0" indent="0">
              <a:buNone/>
            </a:pPr>
            <a:endParaRPr lang="en-US" sz="1200" dirty="0"/>
          </a:p>
          <a:p>
            <a:pPr marL="0" indent="0">
              <a:buNone/>
            </a:pPr>
            <a:r>
              <a:rPr lang="en-US" sz="1200" dirty="0" err="1" smtClean="0"/>
              <a:t>Mindel</a:t>
            </a:r>
            <a:r>
              <a:rPr lang="en-US" sz="1200" dirty="0"/>
              <a:t>, Earl. </a:t>
            </a:r>
            <a:r>
              <a:rPr lang="en-US" sz="1200" i="1" dirty="0"/>
              <a:t>Vitamin Bible. </a:t>
            </a:r>
            <a:r>
              <a:rPr lang="en-US" sz="1200" dirty="0"/>
              <a:t>New York: Warner Books, 1985. NOAA, National Weather Service, http://www.nws.noaa.gov, 2012 </a:t>
            </a:r>
          </a:p>
          <a:p>
            <a:pPr marL="0" indent="0">
              <a:buNone/>
            </a:pPr>
            <a:endParaRPr lang="en-US" sz="1200" dirty="0" smtClean="0"/>
          </a:p>
          <a:p>
            <a:pPr marL="0" indent="0">
              <a:buNone/>
            </a:pPr>
            <a:r>
              <a:rPr lang="en-US" sz="1200" dirty="0" smtClean="0"/>
              <a:t>Pop-</a:t>
            </a:r>
            <a:r>
              <a:rPr lang="en-US" sz="1200" dirty="0" err="1" smtClean="0"/>
              <a:t>Cordle</a:t>
            </a:r>
            <a:r>
              <a:rPr lang="en-US" sz="1200" dirty="0"/>
              <a:t>, Jamie, M.S., R.D. and Martin </a:t>
            </a:r>
            <a:r>
              <a:rPr lang="en-US" sz="1200" dirty="0" err="1"/>
              <a:t>Katahn</a:t>
            </a:r>
            <a:r>
              <a:rPr lang="en-US" sz="1200" dirty="0"/>
              <a:t>, Ph.D. </a:t>
            </a:r>
            <a:r>
              <a:rPr lang="en-US" sz="1200" i="1" dirty="0"/>
              <a:t>The T-factor Fat Gram Counter</a:t>
            </a:r>
            <a:r>
              <a:rPr lang="en-US" sz="1200" dirty="0"/>
              <a:t>. New York: W. W. Norton &amp; Company, 1994. </a:t>
            </a:r>
            <a:endParaRPr lang="en-US" sz="1200" dirty="0" smtClean="0"/>
          </a:p>
          <a:p>
            <a:pPr marL="0" indent="0">
              <a:buNone/>
            </a:pPr>
            <a:endParaRPr lang="en-US" sz="1200" dirty="0"/>
          </a:p>
          <a:p>
            <a:pPr marL="0" indent="0">
              <a:buNone/>
            </a:pPr>
            <a:r>
              <a:rPr lang="en-US" sz="1200" dirty="0" err="1" smtClean="0"/>
              <a:t>Piscopo</a:t>
            </a:r>
            <a:r>
              <a:rPr lang="en-US" sz="1200" dirty="0"/>
              <a:t>, John. </a:t>
            </a:r>
            <a:r>
              <a:rPr lang="en-US" sz="1200" i="1" dirty="0"/>
              <a:t>Fitness and Aging </a:t>
            </a:r>
            <a:r>
              <a:rPr lang="en-US" sz="1200" dirty="0"/>
              <a:t>New York: Macmillan Publishing Co., 1995. </a:t>
            </a:r>
            <a:endParaRPr lang="en-US" sz="1200" dirty="0" smtClean="0"/>
          </a:p>
          <a:p>
            <a:pPr marL="0" indent="0">
              <a:buNone/>
            </a:pPr>
            <a:endParaRPr lang="en-US" sz="1200" dirty="0"/>
          </a:p>
          <a:p>
            <a:pPr marL="0" indent="0">
              <a:buNone/>
            </a:pPr>
            <a:r>
              <a:rPr lang="en-US" sz="1200" dirty="0" err="1" smtClean="0"/>
              <a:t>Razdan</a:t>
            </a:r>
            <a:r>
              <a:rPr lang="en-US" sz="1200" dirty="0" smtClean="0"/>
              <a:t> </a:t>
            </a:r>
            <a:r>
              <a:rPr lang="en-US" sz="1200" dirty="0"/>
              <a:t>&amp; </a:t>
            </a:r>
            <a:r>
              <a:rPr lang="en-US" sz="1200" dirty="0" err="1"/>
              <a:t>Pettersson</a:t>
            </a:r>
            <a:r>
              <a:rPr lang="en-US" sz="1200" dirty="0"/>
              <a:t>, Br. J. </a:t>
            </a:r>
            <a:r>
              <a:rPr lang="en-US" sz="1200" i="1" dirty="0"/>
              <a:t>The ARS </a:t>
            </a:r>
            <a:r>
              <a:rPr lang="en-US" sz="1200" i="1" dirty="0" err="1"/>
              <a:t>Medicina</a:t>
            </a:r>
            <a:r>
              <a:rPr lang="en-US" sz="1200" i="1" dirty="0"/>
              <a:t> Report on Chitosan </a:t>
            </a:r>
            <a:r>
              <a:rPr lang="en-US" sz="1200" dirty="0"/>
              <a:t>Helsinki, Finland, 1994 </a:t>
            </a:r>
            <a:endParaRPr lang="en-US" sz="1200" dirty="0" smtClean="0"/>
          </a:p>
          <a:p>
            <a:pPr marL="0" indent="0">
              <a:buNone/>
            </a:pPr>
            <a:endParaRPr lang="en-US" sz="1200" dirty="0"/>
          </a:p>
          <a:p>
            <a:pPr marL="0" indent="0">
              <a:buNone/>
            </a:pPr>
            <a:r>
              <a:rPr lang="en-US" sz="1200" dirty="0" smtClean="0"/>
              <a:t>Reid</a:t>
            </a:r>
            <a:r>
              <a:rPr lang="en-US" sz="1200" dirty="0"/>
              <a:t>, J. Gavin, et al. </a:t>
            </a:r>
            <a:r>
              <a:rPr lang="en-US" sz="1200" i="1" dirty="0"/>
              <a:t>Exercise Prescription for Fitness </a:t>
            </a:r>
            <a:r>
              <a:rPr lang="en-US" sz="1200" dirty="0"/>
              <a:t>Englewood Cliffs, NJ: J. Prentice Hall, Inc., 1985.</a:t>
            </a:r>
          </a:p>
        </p:txBody>
      </p:sp>
    </p:spTree>
    <p:extLst>
      <p:ext uri="{BB962C8B-B14F-4D97-AF65-F5344CB8AC3E}">
        <p14:creationId xmlns:p14="http://schemas.microsoft.com/office/powerpoint/2010/main" val="33925712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600201"/>
            <a:ext cx="4114800" cy="3886200"/>
          </a:xfrm>
        </p:spPr>
        <p:txBody>
          <a:bodyPr>
            <a:normAutofit/>
          </a:bodyPr>
          <a:lstStyle/>
          <a:p>
            <a:pPr marL="0" indent="0">
              <a:buNone/>
            </a:pPr>
            <a:r>
              <a:rPr lang="en-US" sz="1200" dirty="0"/>
              <a:t>Richie, S. E., &amp; Hopkins, W. G. </a:t>
            </a:r>
            <a:r>
              <a:rPr lang="en-US" sz="1200" i="1" dirty="0"/>
              <a:t>The Intensity of Exercise in Deep-Water Running </a:t>
            </a:r>
            <a:r>
              <a:rPr lang="en-US" sz="1200" dirty="0"/>
              <a:t>International Journal of Sports Medicine, (1991) 12, </a:t>
            </a:r>
            <a:r>
              <a:rPr lang="en-US" sz="1200" dirty="0" smtClean="0"/>
              <a:t>27-29</a:t>
            </a:r>
          </a:p>
          <a:p>
            <a:pPr marL="0" indent="0">
              <a:buNone/>
            </a:pPr>
            <a:endParaRPr lang="en-US" sz="1200" dirty="0"/>
          </a:p>
          <a:p>
            <a:pPr marL="0" indent="0">
              <a:buNone/>
            </a:pPr>
            <a:r>
              <a:rPr lang="en-US" sz="1200" dirty="0" err="1" smtClean="0"/>
              <a:t>Ritchinson</a:t>
            </a:r>
            <a:r>
              <a:rPr lang="en-US" sz="1200" dirty="0"/>
              <a:t>, Jack. </a:t>
            </a:r>
            <a:r>
              <a:rPr lang="en-US" sz="1200" i="1" dirty="0"/>
              <a:t>The Little Herb Encyclopedia. </a:t>
            </a:r>
            <a:r>
              <a:rPr lang="en-US" sz="1200" dirty="0"/>
              <a:t>Orem, Utah: Bi World Publishers, 1995 </a:t>
            </a:r>
            <a:endParaRPr lang="en-US" sz="1200" dirty="0" smtClean="0"/>
          </a:p>
          <a:p>
            <a:pPr marL="0" indent="0">
              <a:buNone/>
            </a:pPr>
            <a:endParaRPr lang="en-US" sz="1200" dirty="0"/>
          </a:p>
          <a:p>
            <a:pPr marL="0" indent="0">
              <a:buNone/>
            </a:pPr>
            <a:r>
              <a:rPr lang="en-US" sz="1200" dirty="0" err="1" smtClean="0"/>
              <a:t>Scmidtbleicher</a:t>
            </a:r>
            <a:r>
              <a:rPr lang="en-US" sz="1200" dirty="0"/>
              <a:t>, D., </a:t>
            </a:r>
            <a:r>
              <a:rPr lang="en-US" sz="1200" i="1" dirty="0"/>
              <a:t>Strength Training, Part I &amp; II </a:t>
            </a:r>
            <a:r>
              <a:rPr lang="en-US" sz="1200" dirty="0"/>
              <a:t>SPORTS, Coaching Association of Canada, Aug., 1985. </a:t>
            </a:r>
            <a:endParaRPr lang="en-US" sz="1200" dirty="0" smtClean="0"/>
          </a:p>
          <a:p>
            <a:pPr marL="0" indent="0">
              <a:buNone/>
            </a:pPr>
            <a:endParaRPr lang="en-US" sz="1200" dirty="0"/>
          </a:p>
          <a:p>
            <a:pPr marL="0" indent="0">
              <a:buNone/>
            </a:pPr>
            <a:r>
              <a:rPr lang="en-US" sz="1200" dirty="0" smtClean="0"/>
              <a:t>R</a:t>
            </a:r>
            <a:r>
              <a:rPr lang="en-US" sz="1200" dirty="0"/>
              <a:t>. </a:t>
            </a:r>
            <a:r>
              <a:rPr lang="en-US" sz="1200" dirty="0" err="1"/>
              <a:t>Rikli</a:t>
            </a:r>
            <a:r>
              <a:rPr lang="en-US" sz="1200" dirty="0"/>
              <a:t>, C. Jones, </a:t>
            </a:r>
            <a:r>
              <a:rPr lang="en-US" sz="1200" i="1" dirty="0"/>
              <a:t>Senior Fitness Test Manual </a:t>
            </a:r>
            <a:r>
              <a:rPr lang="en-US" sz="1200" dirty="0"/>
              <a:t>Champaign, IL: Human Kinetics, 2001. </a:t>
            </a:r>
            <a:endParaRPr lang="en-US" sz="1200" dirty="0" smtClean="0"/>
          </a:p>
          <a:p>
            <a:pPr marL="0" indent="0">
              <a:buNone/>
            </a:pPr>
            <a:endParaRPr lang="en-US" sz="1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sp>
        <p:nvSpPr>
          <p:cNvPr id="5" name="Content Placeholder 2"/>
          <p:cNvSpPr txBox="1">
            <a:spLocks/>
          </p:cNvSpPr>
          <p:nvPr/>
        </p:nvSpPr>
        <p:spPr>
          <a:xfrm>
            <a:off x="4723108" y="1600200"/>
            <a:ext cx="4344692" cy="4114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dirty="0"/>
              <a:t>Thomas, David G., </a:t>
            </a:r>
            <a:r>
              <a:rPr lang="en-US" sz="1200" i="1" dirty="0"/>
              <a:t>Swimming: Steps to Success </a:t>
            </a:r>
            <a:r>
              <a:rPr lang="en-US" sz="1200" dirty="0"/>
              <a:t>Human Kinetics, 2005 Tierra, Michael. </a:t>
            </a:r>
            <a:r>
              <a:rPr lang="en-US" sz="1200" i="1" dirty="0"/>
              <a:t>The Way of Herbs. </a:t>
            </a:r>
            <a:r>
              <a:rPr lang="en-US" sz="1200" dirty="0"/>
              <a:t>New York: Washington Square Press, 1983 </a:t>
            </a:r>
          </a:p>
          <a:p>
            <a:pPr marL="0" indent="0">
              <a:buNone/>
            </a:pPr>
            <a:endParaRPr lang="en-US" sz="1200" dirty="0"/>
          </a:p>
          <a:p>
            <a:pPr marL="0" indent="0">
              <a:buNone/>
            </a:pPr>
            <a:r>
              <a:rPr lang="en-US" sz="1200" dirty="0"/>
              <a:t>Shin, Tae Won, et al, </a:t>
            </a:r>
            <a:r>
              <a:rPr lang="en-US" sz="1200" i="1" dirty="0"/>
              <a:t>Are hot tubs safe for people with treated hypertension? </a:t>
            </a:r>
            <a:endParaRPr lang="en-US" sz="1200" dirty="0"/>
          </a:p>
          <a:p>
            <a:pPr marL="0" indent="0">
              <a:buNone/>
            </a:pPr>
            <a:endParaRPr lang="en-US" sz="1200" dirty="0"/>
          </a:p>
          <a:p>
            <a:pPr marL="0" indent="0">
              <a:buNone/>
            </a:pPr>
            <a:r>
              <a:rPr lang="en-US" sz="1200" dirty="0"/>
              <a:t>Canadian Medical Association Journal, Dec. </a:t>
            </a:r>
            <a:r>
              <a:rPr lang="en-US" sz="1200" dirty="0" smtClean="0"/>
              <a:t>2003</a:t>
            </a:r>
          </a:p>
          <a:p>
            <a:pPr marL="0" indent="0">
              <a:buNone/>
            </a:pPr>
            <a:endParaRPr lang="en-US" sz="1200" dirty="0"/>
          </a:p>
          <a:p>
            <a:pPr marL="0" indent="0">
              <a:buNone/>
            </a:pPr>
            <a:r>
              <a:rPr lang="en-US" sz="1200" dirty="0" smtClean="0"/>
              <a:t>Images, </a:t>
            </a:r>
            <a:r>
              <a:rPr lang="en-US" sz="1200" i="1" dirty="0" smtClean="0"/>
              <a:t>submitted by author displayed</a:t>
            </a:r>
            <a:r>
              <a:rPr lang="en-US" sz="1200" dirty="0" smtClean="0"/>
              <a:t>, http</a:t>
            </a:r>
            <a:r>
              <a:rPr lang="en-US" sz="1200" dirty="0"/>
              <a:t>://www.freedigitalphotos.net</a:t>
            </a:r>
          </a:p>
        </p:txBody>
      </p:sp>
    </p:spTree>
    <p:extLst>
      <p:ext uri="{BB962C8B-B14F-4D97-AF65-F5344CB8AC3E}">
        <p14:creationId xmlns:p14="http://schemas.microsoft.com/office/powerpoint/2010/main" val="145123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3124200"/>
            <a:ext cx="2294626" cy="3450566"/>
          </a:xfrm>
          <a:prstGeom prst="rect">
            <a:avLst/>
          </a:prstGeom>
        </p:spPr>
      </p:pic>
      <p:sp>
        <p:nvSpPr>
          <p:cNvPr id="2" name="Title 1"/>
          <p:cNvSpPr>
            <a:spLocks noGrp="1"/>
          </p:cNvSpPr>
          <p:nvPr>
            <p:ph type="title"/>
          </p:nvPr>
        </p:nvSpPr>
        <p:spPr/>
        <p:txBody>
          <a:bodyPr/>
          <a:lstStyle/>
          <a:p>
            <a:r>
              <a:rPr lang="en-US" dirty="0" smtClean="0"/>
              <a:t>Daily Caloric Requirements</a:t>
            </a:r>
            <a:endParaRPr lang="en-US" dirty="0"/>
          </a:p>
        </p:txBody>
      </p:sp>
      <p:sp>
        <p:nvSpPr>
          <p:cNvPr id="3" name="Content Placeholder 2"/>
          <p:cNvSpPr>
            <a:spLocks noGrp="1"/>
          </p:cNvSpPr>
          <p:nvPr>
            <p:ph idx="1"/>
          </p:nvPr>
        </p:nvSpPr>
        <p:spPr/>
        <p:txBody>
          <a:bodyPr/>
          <a:lstStyle/>
          <a:p>
            <a:r>
              <a:rPr lang="en-US" dirty="0" smtClean="0"/>
              <a:t>BMR</a:t>
            </a:r>
          </a:p>
          <a:p>
            <a:r>
              <a:rPr lang="en-US" dirty="0" smtClean="0"/>
              <a:t>Protein Dietary Requirements</a:t>
            </a:r>
          </a:p>
          <a:p>
            <a:r>
              <a:rPr lang="en-US" dirty="0" smtClean="0"/>
              <a:t>Carbohydrate Dietary Requirements</a:t>
            </a:r>
          </a:p>
          <a:p>
            <a:r>
              <a:rPr lang="en-US" dirty="0" smtClean="0"/>
              <a:t>Fat Dietary Requirements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sp>
        <p:nvSpPr>
          <p:cNvPr id="8" name="TextBox 7"/>
          <p:cNvSpPr txBox="1"/>
          <p:nvPr/>
        </p:nvSpPr>
        <p:spPr>
          <a:xfrm>
            <a:off x="6263947" y="6325892"/>
            <a:ext cx="2568332" cy="215444"/>
          </a:xfrm>
          <a:prstGeom prst="rect">
            <a:avLst/>
          </a:prstGeom>
          <a:noFill/>
        </p:spPr>
        <p:txBody>
          <a:bodyPr wrap="none" rtlCol="0">
            <a:spAutoFit/>
          </a:bodyPr>
          <a:lstStyle/>
          <a:p>
            <a:r>
              <a:rPr lang="en-US" sz="800" b="1" dirty="0"/>
              <a:t>Image courtesy of </a:t>
            </a:r>
            <a:r>
              <a:rPr lang="en-US" sz="800" b="1" dirty="0" err="1" smtClean="0"/>
              <a:t>mikumistock</a:t>
            </a:r>
            <a:r>
              <a:rPr lang="en-US" sz="800" b="1" dirty="0" smtClean="0"/>
              <a:t> </a:t>
            </a:r>
            <a:r>
              <a:rPr lang="en-US" sz="800" b="1" dirty="0"/>
              <a:t>at </a:t>
            </a:r>
            <a:r>
              <a:rPr lang="en-US" sz="800" b="1" dirty="0" smtClean="0"/>
              <a:t>FreeDigitalPhotos.net</a:t>
            </a:r>
            <a:endParaRPr lang="en-US" sz="800" b="1" dirty="0"/>
          </a:p>
        </p:txBody>
      </p:sp>
    </p:spTree>
    <p:extLst>
      <p:ext uri="{BB962C8B-B14F-4D97-AF65-F5344CB8AC3E}">
        <p14:creationId xmlns:p14="http://schemas.microsoft.com/office/powerpoint/2010/main" val="126845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USDA MyPyramid Food Table</a:t>
            </a:r>
            <a:endParaRPr lang="en-US" dirty="0"/>
          </a:p>
        </p:txBody>
      </p:sp>
      <p:sp>
        <p:nvSpPr>
          <p:cNvPr id="3" name="Content Placeholder 2"/>
          <p:cNvSpPr>
            <a:spLocks noGrp="1"/>
          </p:cNvSpPr>
          <p:nvPr>
            <p:ph idx="1"/>
          </p:nvPr>
        </p:nvSpPr>
        <p:spPr/>
        <p:txBody>
          <a:bodyPr/>
          <a:lstStyle/>
          <a:p>
            <a:pPr marL="0" indent="0">
              <a:buNone/>
            </a:pPr>
            <a:r>
              <a:rPr lang="en-US" b="1" i="1"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831" y="1382156"/>
            <a:ext cx="7741369" cy="4180444"/>
          </a:xfrm>
          <a:prstGeom prst="rect">
            <a:avLst/>
          </a:prstGeom>
        </p:spPr>
      </p:pic>
      <p:sp>
        <p:nvSpPr>
          <p:cNvPr id="6" name="TextBox 5"/>
          <p:cNvSpPr txBox="1"/>
          <p:nvPr/>
        </p:nvSpPr>
        <p:spPr>
          <a:xfrm>
            <a:off x="6590527" y="5928102"/>
            <a:ext cx="2187971" cy="369332"/>
          </a:xfrm>
          <a:prstGeom prst="rect">
            <a:avLst/>
          </a:prstGeom>
          <a:noFill/>
        </p:spPr>
        <p:txBody>
          <a:bodyPr wrap="none" rtlCol="0">
            <a:spAutoFit/>
          </a:bodyPr>
          <a:lstStyle/>
          <a:p>
            <a:r>
              <a:rPr lang="en-US" dirty="0" smtClean="0"/>
              <a:t>www.MyPyramid.gov</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spTree>
    <p:extLst>
      <p:ext uri="{BB962C8B-B14F-4D97-AF65-F5344CB8AC3E}">
        <p14:creationId xmlns:p14="http://schemas.microsoft.com/office/powerpoint/2010/main" val="797132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Physiology</a:t>
            </a:r>
            <a:endParaRPr lang="en-US" dirty="0"/>
          </a:p>
        </p:txBody>
      </p:sp>
      <p:sp>
        <p:nvSpPr>
          <p:cNvPr id="3" name="Content Placeholder 2"/>
          <p:cNvSpPr>
            <a:spLocks noGrp="1"/>
          </p:cNvSpPr>
          <p:nvPr>
            <p:ph idx="1"/>
          </p:nvPr>
        </p:nvSpPr>
        <p:spPr/>
        <p:txBody>
          <a:bodyPr/>
          <a:lstStyle/>
          <a:p>
            <a:r>
              <a:rPr lang="en-US" dirty="0" smtClean="0"/>
              <a:t>Muscle Fiber Types</a:t>
            </a:r>
          </a:p>
          <a:p>
            <a:r>
              <a:rPr lang="en-US" dirty="0" smtClean="0"/>
              <a:t>Energy Production</a:t>
            </a:r>
          </a:p>
          <a:p>
            <a:r>
              <a:rPr lang="en-US" dirty="0" smtClean="0"/>
              <a:t>Cardiovascular and Respiratory System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4070270"/>
            <a:ext cx="3200400" cy="2133600"/>
          </a:xfrm>
          <a:prstGeom prst="rect">
            <a:avLst/>
          </a:prstGeom>
        </p:spPr>
      </p:pic>
    </p:spTree>
    <p:extLst>
      <p:ext uri="{BB962C8B-B14F-4D97-AF65-F5344CB8AC3E}">
        <p14:creationId xmlns:p14="http://schemas.microsoft.com/office/powerpoint/2010/main" val="323137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Kinesiology</a:t>
            </a:r>
            <a:endParaRPr lang="en-US" dirty="0"/>
          </a:p>
        </p:txBody>
      </p:sp>
      <p:sp>
        <p:nvSpPr>
          <p:cNvPr id="3" name="Content Placeholder 2"/>
          <p:cNvSpPr>
            <a:spLocks noGrp="1"/>
          </p:cNvSpPr>
          <p:nvPr>
            <p:ph idx="1"/>
          </p:nvPr>
        </p:nvSpPr>
        <p:spPr/>
        <p:txBody>
          <a:bodyPr/>
          <a:lstStyle/>
          <a:p>
            <a:r>
              <a:rPr lang="en-US" dirty="0" smtClean="0"/>
              <a:t>Anatomy</a:t>
            </a:r>
          </a:p>
          <a:p>
            <a:r>
              <a:rPr lang="en-US" dirty="0" smtClean="0"/>
              <a:t>Muscle Action</a:t>
            </a:r>
          </a:p>
          <a:p>
            <a:r>
              <a:rPr lang="en-US" dirty="0" smtClean="0"/>
              <a:t>Joint Action</a:t>
            </a:r>
          </a:p>
          <a:p>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644889"/>
            <a:ext cx="990600" cy="111796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1828800"/>
            <a:ext cx="2971800" cy="3987523"/>
          </a:xfrm>
          <a:prstGeom prst="rect">
            <a:avLst/>
          </a:prstGeom>
        </p:spPr>
      </p:pic>
    </p:spTree>
    <p:extLst>
      <p:ext uri="{BB962C8B-B14F-4D97-AF65-F5344CB8AC3E}">
        <p14:creationId xmlns:p14="http://schemas.microsoft.com/office/powerpoint/2010/main" val="363989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684</TotalTime>
  <Words>2658</Words>
  <Application>Microsoft Office PowerPoint</Application>
  <PresentationFormat>On-screen Show (4:3)</PresentationFormat>
  <Paragraphs>500</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PowerPoint Presentation</vt:lpstr>
      <vt:lpstr>Foreword</vt:lpstr>
      <vt:lpstr>Nutrition</vt:lpstr>
      <vt:lpstr>Macronutrients</vt:lpstr>
      <vt:lpstr>Micronutrients</vt:lpstr>
      <vt:lpstr>Daily Caloric Requirements</vt:lpstr>
      <vt:lpstr>USDA MyPyramid Food Table</vt:lpstr>
      <vt:lpstr>Physiology</vt:lpstr>
      <vt:lpstr>Kinesiology</vt:lpstr>
      <vt:lpstr>Aerobic Training</vt:lpstr>
      <vt:lpstr>Aerobic Training</vt:lpstr>
      <vt:lpstr>Target Heart Rate Chart/Table</vt:lpstr>
      <vt:lpstr>Aerobic Training</vt:lpstr>
      <vt:lpstr>Specific Aerobic Activities</vt:lpstr>
      <vt:lpstr>Specific Aerobic Activities</vt:lpstr>
      <vt:lpstr>Specific Aerobic Activities</vt:lpstr>
      <vt:lpstr>Teaching Aerobics</vt:lpstr>
      <vt:lpstr>Types of Classes</vt:lpstr>
      <vt:lpstr>Choreography</vt:lpstr>
      <vt:lpstr>Injury Prevention</vt:lpstr>
      <vt:lpstr>Step Aerobics – The Basics</vt:lpstr>
      <vt:lpstr>Step Aerobics – The Basics</vt:lpstr>
      <vt:lpstr>Step Aerobics – The Class</vt:lpstr>
      <vt:lpstr>Basic Step Moves</vt:lpstr>
      <vt:lpstr>Kickboxing Aerobics – The Class</vt:lpstr>
      <vt:lpstr>Kickboxing Aerobics – Basic Moves</vt:lpstr>
      <vt:lpstr>Plyometric Training</vt:lpstr>
      <vt:lpstr>Aqua Training</vt:lpstr>
      <vt:lpstr>Aqua Training</vt:lpstr>
      <vt:lpstr>Weight Training</vt:lpstr>
      <vt:lpstr>Weight Training</vt:lpstr>
      <vt:lpstr>Muscle Exercise Cross Reference</vt:lpstr>
      <vt:lpstr>Sample Workout</vt:lpstr>
      <vt:lpstr>Sample Workout</vt:lpstr>
      <vt:lpstr>Sample Workout</vt:lpstr>
      <vt:lpstr>Sample Workout</vt:lpstr>
      <vt:lpstr>Fitness Testing</vt:lpstr>
      <vt:lpstr>Stretching</vt:lpstr>
      <vt:lpstr>Yoga</vt:lpstr>
      <vt:lpstr>Pregnancy</vt:lpstr>
      <vt:lpstr>Senior Fitness</vt:lpstr>
      <vt:lpstr>Physiological Effects of Aging</vt:lpstr>
      <vt:lpstr>Senior Fitness Testing</vt:lpstr>
      <vt:lpstr>Senior Training</vt:lpstr>
      <vt:lpstr>Exercise Injury</vt:lpstr>
      <vt:lpstr>Heat Related Injuries</vt:lpstr>
      <vt:lpstr>Heat Related Injuries</vt:lpstr>
      <vt:lpstr>PowerPoint Presentation</vt:lpstr>
      <vt:lpstr>References</vt:lpstr>
      <vt:lpstr>References</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User</cp:lastModifiedBy>
  <cp:revision>258</cp:revision>
  <dcterms:created xsi:type="dcterms:W3CDTF">2014-09-01T14:32:01Z</dcterms:created>
  <dcterms:modified xsi:type="dcterms:W3CDTF">2020-05-06T20:06:48Z</dcterms:modified>
</cp:coreProperties>
</file>